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1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0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0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9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9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912E-5FBF-594F-9571-681B99AB396F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EF34-79CB-D14D-84CE-1A859ADD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Laws of Supply and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7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Demand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558"/>
            <a:ext cx="8229600" cy="4870396"/>
          </a:xfrm>
        </p:spPr>
        <p:txBody>
          <a:bodyPr>
            <a:normAutofit/>
          </a:bodyPr>
          <a:lstStyle/>
          <a:p>
            <a:pPr marL="222250" indent="-222250">
              <a:lnSpc>
                <a:spcPct val="90000"/>
              </a:lnSpc>
              <a:spcAft>
                <a:spcPts val="1800"/>
              </a:spcAft>
              <a:tabLst>
                <a:tab pos="2403475" algn="l"/>
              </a:tabLst>
            </a:pPr>
            <a:r>
              <a:rPr lang="en-US" dirty="0" smtClean="0"/>
              <a:t>Supply	Amount of goods a company is 	willing to make and sell</a:t>
            </a:r>
          </a:p>
          <a:p>
            <a:pPr marL="222250" indent="-222250">
              <a:lnSpc>
                <a:spcPct val="90000"/>
              </a:lnSpc>
              <a:spcAft>
                <a:spcPts val="600"/>
              </a:spcAft>
              <a:tabLst>
                <a:tab pos="2403475" algn="l"/>
              </a:tabLst>
            </a:pPr>
            <a:r>
              <a:rPr lang="en-US" dirty="0" smtClean="0"/>
              <a:t>Demand	Amount of goods consumers are 	willing and able to buy</a:t>
            </a:r>
          </a:p>
          <a:p>
            <a:pPr marL="222250" indent="-222250">
              <a:lnSpc>
                <a:spcPct val="140000"/>
              </a:lnSpc>
              <a:spcAft>
                <a:spcPts val="600"/>
              </a:spcAft>
              <a:tabLst>
                <a:tab pos="2403475" algn="l"/>
              </a:tabLst>
            </a:pPr>
            <a:r>
              <a:rPr lang="en-US" dirty="0" smtClean="0"/>
              <a:t>Surplus	Supply is greater than Demand</a:t>
            </a:r>
          </a:p>
          <a:p>
            <a:pPr marL="222250" indent="-222250">
              <a:lnSpc>
                <a:spcPct val="140000"/>
              </a:lnSpc>
              <a:spcAft>
                <a:spcPts val="600"/>
              </a:spcAft>
              <a:tabLst>
                <a:tab pos="2403475" algn="l"/>
              </a:tabLst>
            </a:pPr>
            <a:r>
              <a:rPr lang="en-US" dirty="0" smtClean="0"/>
              <a:t>Shortage	Demand is greater than Supply</a:t>
            </a:r>
          </a:p>
          <a:p>
            <a:pPr marL="222250" indent="-222250">
              <a:lnSpc>
                <a:spcPct val="140000"/>
              </a:lnSpc>
              <a:tabLst>
                <a:tab pos="2403475" algn="l"/>
              </a:tabLst>
            </a:pPr>
            <a:r>
              <a:rPr lang="en-US" dirty="0" smtClean="0"/>
              <a:t>Equilibrium	Supply and Demand are Equal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925" y="1417638"/>
            <a:ext cx="2525089" cy="4926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1840" y="1488676"/>
            <a:ext cx="2309814" cy="487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0" indent="-222250">
              <a:lnSpc>
                <a:spcPct val="90000"/>
              </a:lnSpc>
              <a:spcAft>
                <a:spcPts val="5400"/>
              </a:spcAft>
              <a:tabLst>
                <a:tab pos="2403475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Supply</a:t>
            </a:r>
          </a:p>
          <a:p>
            <a:pPr marL="222250" indent="-222250">
              <a:lnSpc>
                <a:spcPct val="90000"/>
              </a:lnSpc>
              <a:spcAft>
                <a:spcPts val="5400"/>
              </a:spcAft>
              <a:tabLst>
                <a:tab pos="2403475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Demand</a:t>
            </a:r>
          </a:p>
          <a:p>
            <a:pPr marL="222250" indent="-222250">
              <a:lnSpc>
                <a:spcPct val="90000"/>
              </a:lnSpc>
              <a:spcAft>
                <a:spcPts val="2400"/>
              </a:spcAft>
              <a:tabLst>
                <a:tab pos="2403475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Surplus</a:t>
            </a:r>
          </a:p>
          <a:p>
            <a:pPr marL="222250" indent="-222250">
              <a:lnSpc>
                <a:spcPct val="90000"/>
              </a:lnSpc>
              <a:spcAft>
                <a:spcPts val="2400"/>
              </a:spcAft>
              <a:tabLst>
                <a:tab pos="2403475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Shortage</a:t>
            </a:r>
          </a:p>
          <a:p>
            <a:pPr marL="222250" indent="-222250">
              <a:lnSpc>
                <a:spcPct val="90000"/>
              </a:lnSpc>
              <a:spcAft>
                <a:spcPts val="1800"/>
              </a:spcAft>
              <a:tabLst>
                <a:tab pos="2403475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Equilibrium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All things being equal,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026062" y="2296194"/>
            <a:ext cx="1721066" cy="1997390"/>
            <a:chOff x="0" y="0"/>
            <a:chExt cx="1155700" cy="129921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5700" cy="12992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Up Arrow 5"/>
            <p:cNvSpPr/>
            <p:nvPr/>
          </p:nvSpPr>
          <p:spPr>
            <a:xfrm rot="1840571">
              <a:off x="306070" y="780415"/>
              <a:ext cx="278765" cy="271145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" name="Text Box 11"/>
          <p:cNvSpPr txBox="1"/>
          <p:nvPr/>
        </p:nvSpPr>
        <p:spPr>
          <a:xfrm>
            <a:off x="1108095" y="3199480"/>
            <a:ext cx="6604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IF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13"/>
          <p:cNvSpPr txBox="1"/>
          <p:nvPr/>
        </p:nvSpPr>
        <p:spPr>
          <a:xfrm>
            <a:off x="4136339" y="3199480"/>
            <a:ext cx="10922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THEN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372278" y="2967984"/>
            <a:ext cx="2083967" cy="1478991"/>
            <a:chOff x="5372278" y="2967984"/>
            <a:chExt cx="2083967" cy="1478991"/>
          </a:xfrm>
        </p:grpSpPr>
        <p:pic>
          <p:nvPicPr>
            <p:cNvPr id="11" name="Picture 10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01" t="26629" r="47760" b="9896"/>
            <a:stretch/>
          </p:blipFill>
          <p:spPr bwMode="auto">
            <a:xfrm>
              <a:off x="6283042" y="3267183"/>
              <a:ext cx="454025" cy="42735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Picture 9"/>
            <p:cNvPicPr/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01" t="26629" r="47760" b="9896"/>
            <a:stretch/>
          </p:blipFill>
          <p:spPr bwMode="auto">
            <a:xfrm rot="1124238">
              <a:off x="6641274" y="3205585"/>
              <a:ext cx="454025" cy="42735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Picture 8"/>
            <p:cNvPicPr/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3010"/>
            <a:stretch/>
          </p:blipFill>
          <p:spPr bwMode="auto">
            <a:xfrm>
              <a:off x="5372278" y="2967984"/>
              <a:ext cx="2083967" cy="147899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2" name="Text Box 16"/>
          <p:cNvSpPr txBox="1"/>
          <p:nvPr/>
        </p:nvSpPr>
        <p:spPr>
          <a:xfrm>
            <a:off x="2591542" y="4818215"/>
            <a:ext cx="1130960" cy="112701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P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 Box 17"/>
          <p:cNvSpPr txBox="1"/>
          <p:nvPr/>
        </p:nvSpPr>
        <p:spPr>
          <a:xfrm>
            <a:off x="4232973" y="4716611"/>
            <a:ext cx="995566" cy="12286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Q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6" name="Text Box 21"/>
          <p:cNvSpPr txBox="1"/>
          <p:nvPr/>
        </p:nvSpPr>
        <p:spPr>
          <a:xfrm>
            <a:off x="4998559" y="5469135"/>
            <a:ext cx="484225" cy="65702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halkboard"/>
                <a:ea typeface="ＭＳ 明朝"/>
                <a:cs typeface="Times New Roman"/>
              </a:rPr>
              <a:t>d</a:t>
            </a:r>
            <a:endParaRPr lang="en-US" sz="3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3497012" y="5002264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Up Arrow 16"/>
          <p:cNvSpPr/>
          <p:nvPr/>
        </p:nvSpPr>
        <p:spPr>
          <a:xfrm flipV="1">
            <a:off x="5482784" y="5060593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6" grpId="0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All things being equal,</a:t>
            </a:r>
            <a:endParaRPr lang="en-US" i="1" dirty="0"/>
          </a:p>
        </p:txBody>
      </p:sp>
      <p:sp>
        <p:nvSpPr>
          <p:cNvPr id="7" name="Text Box 11"/>
          <p:cNvSpPr txBox="1"/>
          <p:nvPr/>
        </p:nvSpPr>
        <p:spPr>
          <a:xfrm>
            <a:off x="1108095" y="3199480"/>
            <a:ext cx="6604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IF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13"/>
          <p:cNvSpPr txBox="1"/>
          <p:nvPr/>
        </p:nvSpPr>
        <p:spPr>
          <a:xfrm>
            <a:off x="4136339" y="3199480"/>
            <a:ext cx="10922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THEN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2591542" y="4818215"/>
            <a:ext cx="1130960" cy="112701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P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 Box 17"/>
          <p:cNvSpPr txBox="1"/>
          <p:nvPr/>
        </p:nvSpPr>
        <p:spPr>
          <a:xfrm>
            <a:off x="4232973" y="4716611"/>
            <a:ext cx="995566" cy="12286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Q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6" name="Text Box 21"/>
          <p:cNvSpPr txBox="1"/>
          <p:nvPr/>
        </p:nvSpPr>
        <p:spPr>
          <a:xfrm>
            <a:off x="4998559" y="5469135"/>
            <a:ext cx="484225" cy="65702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halkboard"/>
                <a:ea typeface="ＭＳ 明朝"/>
                <a:cs typeface="Times New Roman"/>
              </a:rPr>
              <a:t>d</a:t>
            </a:r>
            <a:endParaRPr lang="en-US" sz="3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Up Arrow 13"/>
          <p:cNvSpPr/>
          <p:nvPr/>
        </p:nvSpPr>
        <p:spPr>
          <a:xfrm flipV="1">
            <a:off x="3497012" y="5002264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5482784" y="5060593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768495" y="2072523"/>
            <a:ext cx="2037752" cy="2253913"/>
            <a:chOff x="0" y="0"/>
            <a:chExt cx="1155700" cy="12992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5700" cy="12992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Up Arrow 20"/>
            <p:cNvSpPr/>
            <p:nvPr/>
          </p:nvSpPr>
          <p:spPr>
            <a:xfrm rot="12724500">
              <a:off x="283210" y="791845"/>
              <a:ext cx="326390" cy="25146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784" y="2385298"/>
            <a:ext cx="1913510" cy="194113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 rot="20451253">
            <a:off x="687346" y="2589074"/>
            <a:ext cx="7299219" cy="923330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3366FF"/>
            </a:solidFill>
          </a:ln>
          <a:effectLst>
            <a:outerShdw blurRad="50800" dist="520700" dir="1200000" algn="l" rotWithShape="0">
              <a:schemeClr val="accent1">
                <a:lumMod val="75000"/>
                <a:alpha val="3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3366FF"/>
                </a:solidFill>
              </a:rPr>
              <a:t> </a:t>
            </a:r>
            <a:r>
              <a:rPr lang="en-US" sz="5400" b="1" dirty="0" smtClean="0">
                <a:solidFill>
                  <a:srgbClr val="3366FF"/>
                </a:solidFill>
              </a:rPr>
              <a:t>INVERSE RELATIONSHIP</a:t>
            </a:r>
            <a:endParaRPr lang="en-US" sz="5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1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6" grpId="0"/>
      <p:bldP spid="14" grpId="0" animBg="1"/>
      <p:bldP spid="17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All things being equal,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026062" y="2296194"/>
            <a:ext cx="1721066" cy="1997390"/>
            <a:chOff x="0" y="0"/>
            <a:chExt cx="1155700" cy="129921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5700" cy="12992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Up Arrow 5"/>
            <p:cNvSpPr/>
            <p:nvPr/>
          </p:nvSpPr>
          <p:spPr>
            <a:xfrm rot="1840571">
              <a:off x="306070" y="780415"/>
              <a:ext cx="278765" cy="271145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" name="Text Box 11"/>
          <p:cNvSpPr txBox="1"/>
          <p:nvPr/>
        </p:nvSpPr>
        <p:spPr>
          <a:xfrm>
            <a:off x="1108095" y="3199480"/>
            <a:ext cx="6604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IF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13"/>
          <p:cNvSpPr txBox="1"/>
          <p:nvPr/>
        </p:nvSpPr>
        <p:spPr>
          <a:xfrm>
            <a:off x="4136339" y="3199480"/>
            <a:ext cx="10922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THEN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2591542" y="4818215"/>
            <a:ext cx="1130960" cy="112701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P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 Box 17"/>
          <p:cNvSpPr txBox="1"/>
          <p:nvPr/>
        </p:nvSpPr>
        <p:spPr>
          <a:xfrm>
            <a:off x="4232973" y="4716611"/>
            <a:ext cx="995566" cy="12286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Q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6" name="Text Box 21"/>
          <p:cNvSpPr txBox="1"/>
          <p:nvPr/>
        </p:nvSpPr>
        <p:spPr>
          <a:xfrm>
            <a:off x="4998559" y="5469135"/>
            <a:ext cx="484225" cy="65702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halkboard"/>
                <a:ea typeface="ＭＳ 明朝"/>
                <a:cs typeface="Times New Roman"/>
              </a:rPr>
              <a:t>s</a:t>
            </a:r>
            <a:endParaRPr lang="en-US" sz="3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3497012" y="5002264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5482784" y="5060593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784" y="2296195"/>
            <a:ext cx="3021015" cy="1997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495229">
            <a:off x="5659787" y="1373522"/>
            <a:ext cx="2614278" cy="154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2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6" grpId="0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638924" y="2302584"/>
            <a:ext cx="2975146" cy="2048299"/>
            <a:chOff x="0" y="0"/>
            <a:chExt cx="1652270" cy="97790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52270" cy="977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Rectangle 23"/>
            <p:cNvSpPr/>
            <p:nvPr/>
          </p:nvSpPr>
          <p:spPr>
            <a:xfrm>
              <a:off x="891540" y="140970"/>
              <a:ext cx="741045" cy="7499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41375" y="509270"/>
              <a:ext cx="57150" cy="3816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19658491">
              <a:off x="838835" y="184785"/>
              <a:ext cx="92710" cy="223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495229">
            <a:off x="5742617" y="1373522"/>
            <a:ext cx="2614278" cy="15488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All things being equal,</a:t>
            </a:r>
            <a:endParaRPr lang="en-US" i="1" dirty="0"/>
          </a:p>
        </p:txBody>
      </p:sp>
      <p:sp>
        <p:nvSpPr>
          <p:cNvPr id="7" name="Text Box 11"/>
          <p:cNvSpPr txBox="1"/>
          <p:nvPr/>
        </p:nvSpPr>
        <p:spPr>
          <a:xfrm>
            <a:off x="1108095" y="3199480"/>
            <a:ext cx="6604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IF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13"/>
          <p:cNvSpPr txBox="1"/>
          <p:nvPr/>
        </p:nvSpPr>
        <p:spPr>
          <a:xfrm>
            <a:off x="4136339" y="3199480"/>
            <a:ext cx="1092200" cy="508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halkboard"/>
                <a:ea typeface="ＭＳ 明朝"/>
                <a:cs typeface="Times New Roman"/>
              </a:rPr>
              <a:t>THEN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2591542" y="4818215"/>
            <a:ext cx="1130960" cy="112701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P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Text Box 17"/>
          <p:cNvSpPr txBox="1"/>
          <p:nvPr/>
        </p:nvSpPr>
        <p:spPr>
          <a:xfrm>
            <a:off x="4232973" y="4716611"/>
            <a:ext cx="995566" cy="12286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200" b="1" dirty="0">
                <a:effectLst/>
                <a:latin typeface="Chalkboard"/>
                <a:ea typeface="ＭＳ 明朝"/>
                <a:cs typeface="Times New Roman"/>
              </a:rPr>
              <a:t>Q</a:t>
            </a:r>
            <a:endParaRPr lang="en-US" sz="7200" dirty="0">
              <a:effectLst/>
              <a:ea typeface="ＭＳ 明朝"/>
              <a:cs typeface="Times New Roman"/>
            </a:endParaRPr>
          </a:p>
        </p:txBody>
      </p:sp>
      <p:sp>
        <p:nvSpPr>
          <p:cNvPr id="16" name="Text Box 21"/>
          <p:cNvSpPr txBox="1"/>
          <p:nvPr/>
        </p:nvSpPr>
        <p:spPr>
          <a:xfrm>
            <a:off x="4998559" y="5469135"/>
            <a:ext cx="484225" cy="65702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halkboard"/>
                <a:ea typeface="ＭＳ 明朝"/>
                <a:cs typeface="Times New Roman"/>
              </a:rPr>
              <a:t>s</a:t>
            </a:r>
            <a:endParaRPr lang="en-US" sz="3200" dirty="0">
              <a:effectLst/>
              <a:ea typeface="ＭＳ 明朝"/>
              <a:cs typeface="Times New Roman"/>
            </a:endParaRPr>
          </a:p>
        </p:txBody>
      </p:sp>
      <p:sp>
        <p:nvSpPr>
          <p:cNvPr id="14" name="Up Arrow 13"/>
          <p:cNvSpPr/>
          <p:nvPr/>
        </p:nvSpPr>
        <p:spPr>
          <a:xfrm flipV="1">
            <a:off x="3497012" y="5002264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Up Arrow 16"/>
          <p:cNvSpPr/>
          <p:nvPr/>
        </p:nvSpPr>
        <p:spPr>
          <a:xfrm flipV="1">
            <a:off x="5482784" y="5060593"/>
            <a:ext cx="500232" cy="817084"/>
          </a:xfrm>
          <a:prstGeom prst="upArrow">
            <a:avLst>
              <a:gd name="adj1" fmla="val 22414"/>
              <a:gd name="adj2" fmla="val 4655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768495" y="2072523"/>
            <a:ext cx="2037752" cy="2253913"/>
            <a:chOff x="0" y="0"/>
            <a:chExt cx="1155700" cy="12992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5700" cy="12992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Up Arrow 20"/>
            <p:cNvSpPr/>
            <p:nvPr/>
          </p:nvSpPr>
          <p:spPr>
            <a:xfrm rot="12724500">
              <a:off x="283210" y="791845"/>
              <a:ext cx="326390" cy="251460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 rot="20451253">
            <a:off x="697742" y="2650712"/>
            <a:ext cx="6923344" cy="923330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3366FF"/>
            </a:solidFill>
          </a:ln>
          <a:effectLst>
            <a:outerShdw blurRad="50800" dist="520700" dir="1200000" algn="l" rotWithShape="0">
              <a:schemeClr val="accent1">
                <a:lumMod val="75000"/>
                <a:alpha val="3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3366FF"/>
                </a:solidFill>
              </a:rPr>
              <a:t> </a:t>
            </a:r>
            <a:r>
              <a:rPr lang="en-US" sz="5400" b="1" dirty="0" smtClean="0">
                <a:solidFill>
                  <a:srgbClr val="3366FF"/>
                </a:solidFill>
              </a:rPr>
              <a:t>DIRECT RELATIONSHIP</a:t>
            </a:r>
            <a:endParaRPr lang="en-US" sz="5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5" grpId="0"/>
      <p:bldP spid="16" grpId="0"/>
      <p:bldP spid="14" grpId="0" animBg="1"/>
      <p:bldP spid="17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Consumer – </a:t>
            </a:r>
            <a:br>
              <a:rPr lang="en-US" dirty="0"/>
            </a:br>
            <a:r>
              <a:rPr lang="en-US" b="1" dirty="0">
                <a:solidFill>
                  <a:srgbClr val="0000FF"/>
                </a:solidFill>
              </a:rPr>
              <a:t>DEMAND</a:t>
            </a:r>
            <a:r>
              <a:rPr lang="en-US" dirty="0"/>
              <a:t> CURVE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593364" y="2067002"/>
            <a:ext cx="0" cy="327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593364" y="5343602"/>
            <a:ext cx="3505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907564" y="176220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3364" y="5267402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QTY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89251" y="3006756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Price per Sweater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462404" y="601338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Number of Sweaters </a:t>
            </a:r>
            <a:r>
              <a:rPr lang="en-US" b="1" dirty="0">
                <a:solidFill>
                  <a:srgbClr val="0000FF"/>
                </a:solidFill>
              </a:rPr>
              <a:t>Demanded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364764" y="464268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364764" y="389580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364764" y="321000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364764" y="252420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07564" y="444493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27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907564" y="369804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28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907564" y="2995690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29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907564" y="232561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279164" y="511500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4117364" y="511500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955564" y="511500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5793764" y="511500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898164" y="5586490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736364" y="5572202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2000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574564" y="5572202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3000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412764" y="5572202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28699" name="Freeform 27"/>
          <p:cNvSpPr>
            <a:spLocks/>
          </p:cNvSpPr>
          <p:nvPr/>
        </p:nvSpPr>
        <p:spPr bwMode="auto">
          <a:xfrm rot="4773323">
            <a:off x="3241064" y="2562302"/>
            <a:ext cx="2514600" cy="1981200"/>
          </a:xfrm>
          <a:custGeom>
            <a:avLst/>
            <a:gdLst>
              <a:gd name="T0" fmla="*/ 0 w 1584"/>
              <a:gd name="T1" fmla="*/ 1248 h 1248"/>
              <a:gd name="T2" fmla="*/ 601 w 1584"/>
              <a:gd name="T3" fmla="*/ 1042 h 1248"/>
              <a:gd name="T4" fmla="*/ 1058 w 1584"/>
              <a:gd name="T5" fmla="*/ 777 h 1248"/>
              <a:gd name="T6" fmla="*/ 1378 w 1584"/>
              <a:gd name="T7" fmla="*/ 466 h 1248"/>
              <a:gd name="T8" fmla="*/ 1584 w 1584"/>
              <a:gd name="T9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4" h="1248">
                <a:moveTo>
                  <a:pt x="0" y="1248"/>
                </a:moveTo>
                <a:lnTo>
                  <a:pt x="601" y="1042"/>
                </a:lnTo>
                <a:lnTo>
                  <a:pt x="1058" y="777"/>
                </a:lnTo>
                <a:lnTo>
                  <a:pt x="1378" y="466"/>
                </a:lnTo>
                <a:lnTo>
                  <a:pt x="1584" y="0"/>
                </a:ln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1983764" y="176220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$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5797313" y="4445472"/>
            <a:ext cx="506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D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7219" y="4907137"/>
            <a:ext cx="1408874" cy="140887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78403"/>
              </p:ext>
            </p:extLst>
          </p:nvPr>
        </p:nvGraphicFramePr>
        <p:xfrm>
          <a:off x="5824604" y="1858032"/>
          <a:ext cx="23786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06"/>
                <a:gridCol w="1189306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054300" y="4642684"/>
            <a:ext cx="277030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00480" y="4445472"/>
            <a:ext cx="0" cy="775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54300" y="3898412"/>
            <a:ext cx="1648113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50128" y="3698048"/>
            <a:ext cx="0" cy="1569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621779" y="4533833"/>
            <a:ext cx="184441" cy="184441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156339" y="3809389"/>
            <a:ext cx="184441" cy="184441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3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 animBg="1"/>
      <p:bldP spid="28683" grpId="0" animBg="1"/>
      <p:bldP spid="28684" grpId="0" animBg="1"/>
      <p:bldP spid="28685" grpId="0" animBg="1"/>
      <p:bldP spid="28686" grpId="0"/>
      <p:bldP spid="28687" grpId="0"/>
      <p:bldP spid="28688" grpId="0"/>
      <p:bldP spid="28689" grpId="0"/>
      <p:bldP spid="28690" grpId="0" animBg="1"/>
      <p:bldP spid="28691" grpId="0" animBg="1"/>
      <p:bldP spid="28692" grpId="0" animBg="1"/>
      <p:bldP spid="28693" grpId="0" animBg="1"/>
      <p:bldP spid="28694" grpId="0"/>
      <p:bldP spid="28695" grpId="0"/>
      <p:bldP spid="28696" grpId="0"/>
      <p:bldP spid="28697" grpId="0"/>
      <p:bldP spid="28699" grpId="0" animBg="1"/>
      <p:bldP spid="28700" grpId="0"/>
      <p:bldP spid="27" grpId="0"/>
      <p:bldP spid="20" grpId="0" animBg="1"/>
      <p:bldP spid="20" grpId="1" animBg="1"/>
      <p:bldP spid="50" grpId="0" animBg="1"/>
      <p:bldP spid="5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Role of Consumer – </a:t>
            </a:r>
            <a:br>
              <a:rPr lang="en-US"/>
            </a:br>
            <a:r>
              <a:rPr lang="en-US">
                <a:solidFill>
                  <a:srgbClr val="FF33CC"/>
                </a:solidFill>
              </a:rPr>
              <a:t>SUPPLY</a:t>
            </a:r>
            <a:r>
              <a:rPr lang="en-US"/>
              <a:t> CURVE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2579280" y="2133600"/>
            <a:ext cx="0" cy="327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579280" y="5410200"/>
            <a:ext cx="3505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893480" y="182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389280" y="5334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QTY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71720" y="3352800"/>
            <a:ext cx="114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Price per Sweater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493680" y="5989270"/>
            <a:ext cx="2362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Number of Sweaters </a:t>
            </a:r>
            <a:r>
              <a:rPr lang="en-US" sz="2000" b="1" dirty="0">
                <a:solidFill>
                  <a:srgbClr val="FF0080"/>
                </a:solidFill>
              </a:rPr>
              <a:t>Supplied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35068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35068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35068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35068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893480" y="4572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893480" y="3810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893480" y="3062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29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893480" y="2452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26508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10328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94148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77968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884080" y="56530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722280" y="5638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2000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60480" y="5638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3000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398680" y="5638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29721" name="Freeform 25"/>
          <p:cNvSpPr>
            <a:spLocks/>
          </p:cNvSpPr>
          <p:nvPr/>
        </p:nvSpPr>
        <p:spPr bwMode="auto">
          <a:xfrm rot="-318001">
            <a:off x="3196740" y="2628900"/>
            <a:ext cx="2514600" cy="1981200"/>
          </a:xfrm>
          <a:custGeom>
            <a:avLst/>
            <a:gdLst>
              <a:gd name="T0" fmla="*/ 0 w 1584"/>
              <a:gd name="T1" fmla="*/ 1248 h 1248"/>
              <a:gd name="T2" fmla="*/ 601 w 1584"/>
              <a:gd name="T3" fmla="*/ 1042 h 1248"/>
              <a:gd name="T4" fmla="*/ 1058 w 1584"/>
              <a:gd name="T5" fmla="*/ 777 h 1248"/>
              <a:gd name="T6" fmla="*/ 1378 w 1584"/>
              <a:gd name="T7" fmla="*/ 466 h 1248"/>
              <a:gd name="T8" fmla="*/ 1584 w 1584"/>
              <a:gd name="T9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4" h="1248">
                <a:moveTo>
                  <a:pt x="0" y="1248"/>
                </a:moveTo>
                <a:lnTo>
                  <a:pt x="601" y="1042"/>
                </a:lnTo>
                <a:lnTo>
                  <a:pt x="1058" y="777"/>
                </a:lnTo>
                <a:lnTo>
                  <a:pt x="1378" y="466"/>
                </a:lnTo>
                <a:lnTo>
                  <a:pt x="1584" y="0"/>
                </a:lnTo>
              </a:path>
            </a:pathLst>
          </a:custGeom>
          <a:noFill/>
          <a:ln w="57150" cmpd="sng">
            <a:solidFill>
              <a:srgbClr val="FF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1969680" y="182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$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06265"/>
              </p:ext>
            </p:extLst>
          </p:nvPr>
        </p:nvGraphicFramePr>
        <p:xfrm>
          <a:off x="6187499" y="1585904"/>
          <a:ext cx="23786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06"/>
                <a:gridCol w="1189306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918217" y="4732002"/>
            <a:ext cx="756015" cy="41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65984" y="4580819"/>
            <a:ext cx="0" cy="46866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173539" y="4640879"/>
            <a:ext cx="184441" cy="184441"/>
          </a:xfrm>
          <a:prstGeom prst="ellipse">
            <a:avLst/>
          </a:prstGeom>
          <a:solidFill>
            <a:srgbClr val="FF0080"/>
          </a:solidFill>
          <a:ln>
            <a:solidFill>
              <a:srgbClr val="FF00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7219" y="4907137"/>
            <a:ext cx="1408874" cy="1408874"/>
          </a:xfrm>
          <a:prstGeom prst="rect">
            <a:avLst/>
          </a:prstGeom>
        </p:spPr>
      </p:pic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5646111" y="2117268"/>
            <a:ext cx="506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105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/>
      <p:bldP spid="29704" grpId="0"/>
      <p:bldP spid="29705" grpId="0" animBg="1"/>
      <p:bldP spid="29706" grpId="0" animBg="1"/>
      <p:bldP spid="29707" grpId="0" animBg="1"/>
      <p:bldP spid="29708" grpId="0" animBg="1"/>
      <p:bldP spid="29709" grpId="0"/>
      <p:bldP spid="29710" grpId="0"/>
      <p:bldP spid="29711" grpId="0"/>
      <p:bldP spid="29712" grpId="0"/>
      <p:bldP spid="29713" grpId="0" animBg="1"/>
      <p:bldP spid="29714" grpId="0" animBg="1"/>
      <p:bldP spid="29715" grpId="0" animBg="1"/>
      <p:bldP spid="29716" grpId="0" animBg="1"/>
      <p:bldP spid="29717" grpId="0"/>
      <p:bldP spid="29718" grpId="0"/>
      <p:bldP spid="29719" grpId="0"/>
      <p:bldP spid="29720" grpId="0"/>
      <p:bldP spid="29721" grpId="0" animBg="1"/>
      <p:bldP spid="29722" grpId="0"/>
      <p:bldP spid="38" grpId="0" animBg="1"/>
      <p:bldP spid="38" grpId="1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/>
              <a:t>Role of Consumer – </a:t>
            </a:r>
            <a:br>
              <a:rPr lang="en-US" sz="3500"/>
            </a:br>
            <a:r>
              <a:rPr lang="en-US" sz="3500"/>
              <a:t>SUPPLY and DEMAND CURVE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048000" y="2133600"/>
            <a:ext cx="0" cy="327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0" y="5410200"/>
            <a:ext cx="3505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362200" y="182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0" y="5334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QTY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11241" y="3171381"/>
            <a:ext cx="114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Price per Sweater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584392" y="5989268"/>
            <a:ext cx="259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Number of Sweaters </a:t>
            </a:r>
            <a:r>
              <a:rPr lang="en-US" sz="2000" b="1" dirty="0">
                <a:solidFill>
                  <a:schemeClr val="folHlink"/>
                </a:solidFill>
              </a:rPr>
              <a:t>Demanded / Supplied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8194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8194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8194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8194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362200" y="4572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362200" y="3810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28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362200" y="3062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29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362200" y="2452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37338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5720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4102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2484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352800" y="56530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4191000" y="5638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2000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029200" y="5638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3000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867400" y="5638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30745" name="Freeform 25"/>
          <p:cNvSpPr>
            <a:spLocks/>
          </p:cNvSpPr>
          <p:nvPr/>
        </p:nvSpPr>
        <p:spPr bwMode="auto">
          <a:xfrm rot="-318001">
            <a:off x="3695700" y="2628900"/>
            <a:ext cx="2514600" cy="1981200"/>
          </a:xfrm>
          <a:custGeom>
            <a:avLst/>
            <a:gdLst>
              <a:gd name="T0" fmla="*/ 0 w 1584"/>
              <a:gd name="T1" fmla="*/ 1248 h 1248"/>
              <a:gd name="T2" fmla="*/ 601 w 1584"/>
              <a:gd name="T3" fmla="*/ 1042 h 1248"/>
              <a:gd name="T4" fmla="*/ 1058 w 1584"/>
              <a:gd name="T5" fmla="*/ 777 h 1248"/>
              <a:gd name="T6" fmla="*/ 1378 w 1584"/>
              <a:gd name="T7" fmla="*/ 466 h 1248"/>
              <a:gd name="T8" fmla="*/ 1584 w 1584"/>
              <a:gd name="T9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4" h="1248">
                <a:moveTo>
                  <a:pt x="0" y="1248"/>
                </a:moveTo>
                <a:lnTo>
                  <a:pt x="601" y="1042"/>
                </a:lnTo>
                <a:lnTo>
                  <a:pt x="1058" y="777"/>
                </a:lnTo>
                <a:lnTo>
                  <a:pt x="1378" y="466"/>
                </a:lnTo>
                <a:lnTo>
                  <a:pt x="1584" y="0"/>
                </a:lnTo>
              </a:path>
            </a:pathLst>
          </a:custGeom>
          <a:noFill/>
          <a:ln w="57150" cmpd="sng">
            <a:solidFill>
              <a:srgbClr val="FF008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438400" y="182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$</a:t>
            </a:r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 rot="4773323">
            <a:off x="3695700" y="2628900"/>
            <a:ext cx="2514600" cy="1981200"/>
          </a:xfrm>
          <a:custGeom>
            <a:avLst/>
            <a:gdLst>
              <a:gd name="T0" fmla="*/ 0 w 1584"/>
              <a:gd name="T1" fmla="*/ 1248 h 1248"/>
              <a:gd name="T2" fmla="*/ 601 w 1584"/>
              <a:gd name="T3" fmla="*/ 1042 h 1248"/>
              <a:gd name="T4" fmla="*/ 1058 w 1584"/>
              <a:gd name="T5" fmla="*/ 777 h 1248"/>
              <a:gd name="T6" fmla="*/ 1378 w 1584"/>
              <a:gd name="T7" fmla="*/ 466 h 1248"/>
              <a:gd name="T8" fmla="*/ 1584 w 1584"/>
              <a:gd name="T9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4" h="1248">
                <a:moveTo>
                  <a:pt x="0" y="1248"/>
                </a:moveTo>
                <a:lnTo>
                  <a:pt x="601" y="1042"/>
                </a:lnTo>
                <a:lnTo>
                  <a:pt x="1058" y="777"/>
                </a:lnTo>
                <a:lnTo>
                  <a:pt x="1378" y="466"/>
                </a:lnTo>
                <a:lnTo>
                  <a:pt x="1584" y="0"/>
                </a:ln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Freeform 30"/>
          <p:cNvSpPr>
            <a:spLocks/>
          </p:cNvSpPr>
          <p:nvPr/>
        </p:nvSpPr>
        <p:spPr bwMode="auto">
          <a:xfrm>
            <a:off x="3810000" y="2497138"/>
            <a:ext cx="2286000" cy="1625600"/>
          </a:xfrm>
          <a:custGeom>
            <a:avLst/>
            <a:gdLst>
              <a:gd name="T0" fmla="*/ 0 w 1445"/>
              <a:gd name="T1" fmla="*/ 64 h 1024"/>
              <a:gd name="T2" fmla="*/ 247 w 1445"/>
              <a:gd name="T3" fmla="*/ 521 h 1024"/>
              <a:gd name="T4" fmla="*/ 540 w 1445"/>
              <a:gd name="T5" fmla="*/ 868 h 1024"/>
              <a:gd name="T6" fmla="*/ 695 w 1445"/>
              <a:gd name="T7" fmla="*/ 1024 h 1024"/>
              <a:gd name="T8" fmla="*/ 979 w 1445"/>
              <a:gd name="T9" fmla="*/ 850 h 1024"/>
              <a:gd name="T10" fmla="*/ 1280 w 1445"/>
              <a:gd name="T11" fmla="*/ 493 h 1024"/>
              <a:gd name="T12" fmla="*/ 1445 w 1445"/>
              <a:gd name="T13" fmla="*/ 0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5" h="1024">
                <a:moveTo>
                  <a:pt x="0" y="64"/>
                </a:moveTo>
                <a:lnTo>
                  <a:pt x="247" y="521"/>
                </a:lnTo>
                <a:lnTo>
                  <a:pt x="540" y="868"/>
                </a:lnTo>
                <a:lnTo>
                  <a:pt x="695" y="1024"/>
                </a:lnTo>
                <a:lnTo>
                  <a:pt x="979" y="850"/>
                </a:lnTo>
                <a:lnTo>
                  <a:pt x="1280" y="493"/>
                </a:lnTo>
                <a:lnTo>
                  <a:pt x="1445" y="0"/>
                </a:lnTo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4343400" y="2895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SURPLUS</a:t>
            </a:r>
          </a:p>
        </p:txBody>
      </p:sp>
      <p:sp>
        <p:nvSpPr>
          <p:cNvPr id="30752" name="Freeform 32"/>
          <p:cNvSpPr>
            <a:spLocks/>
          </p:cNvSpPr>
          <p:nvPr/>
        </p:nvSpPr>
        <p:spPr bwMode="auto">
          <a:xfrm>
            <a:off x="3810000" y="4208463"/>
            <a:ext cx="2300288" cy="515937"/>
          </a:xfrm>
          <a:custGeom>
            <a:avLst/>
            <a:gdLst>
              <a:gd name="T0" fmla="*/ 0 w 1449"/>
              <a:gd name="T1" fmla="*/ 325 h 325"/>
              <a:gd name="T2" fmla="*/ 261 w 1449"/>
              <a:gd name="T3" fmla="*/ 220 h 325"/>
              <a:gd name="T4" fmla="*/ 553 w 1449"/>
              <a:gd name="T5" fmla="*/ 83 h 325"/>
              <a:gd name="T6" fmla="*/ 690 w 1449"/>
              <a:gd name="T7" fmla="*/ 0 h 325"/>
              <a:gd name="T8" fmla="*/ 965 w 1449"/>
              <a:gd name="T9" fmla="*/ 174 h 325"/>
              <a:gd name="T10" fmla="*/ 1449 w 1449"/>
              <a:gd name="T11" fmla="*/ 30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9" h="325">
                <a:moveTo>
                  <a:pt x="0" y="325"/>
                </a:moveTo>
                <a:lnTo>
                  <a:pt x="261" y="220"/>
                </a:lnTo>
                <a:lnTo>
                  <a:pt x="553" y="83"/>
                </a:lnTo>
                <a:lnTo>
                  <a:pt x="690" y="0"/>
                </a:lnTo>
                <a:lnTo>
                  <a:pt x="965" y="174"/>
                </a:lnTo>
                <a:lnTo>
                  <a:pt x="1449" y="302"/>
                </a:lnTo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1910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SHORTAGE</a:t>
            </a:r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>
            <a:off x="4953000" y="3922713"/>
            <a:ext cx="1735138" cy="239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6505575" y="3536950"/>
            <a:ext cx="1812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EQUILIBRIUM</a:t>
            </a:r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2395538" y="2917825"/>
            <a:ext cx="4135437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925888" y="2025650"/>
            <a:ext cx="30162" cy="354171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 flipH="1" flipV="1">
            <a:off x="5980113" y="2062163"/>
            <a:ext cx="30162" cy="354171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3586163" y="1757363"/>
            <a:ext cx="72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1100</a:t>
            </a: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5610225" y="1778000"/>
            <a:ext cx="72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3800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6985000" y="1843088"/>
            <a:ext cx="725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3800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6905625" y="2097088"/>
            <a:ext cx="841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</a:rPr>
              <a:t>-1100</a:t>
            </a:r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6978650" y="2373313"/>
            <a:ext cx="216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2700  SURPLUS</a:t>
            </a: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1314450" y="2708275"/>
            <a:ext cx="1058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$29.50</a:t>
            </a:r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>
            <a:off x="2476500" y="4478338"/>
            <a:ext cx="4135438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1395413" y="4268788"/>
            <a:ext cx="1058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$27.25</a:t>
            </a:r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 flipV="1">
            <a:off x="4306888" y="2020888"/>
            <a:ext cx="30162" cy="354171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3967163" y="1752600"/>
            <a:ext cx="725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1800</a:t>
            </a:r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H="1" flipV="1">
            <a:off x="5373688" y="2044700"/>
            <a:ext cx="30162" cy="354171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5033963" y="1776413"/>
            <a:ext cx="72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6985000" y="1863725"/>
            <a:ext cx="72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6905625" y="2117725"/>
            <a:ext cx="841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</a:rPr>
              <a:t>-1800</a:t>
            </a: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6978650" y="2398713"/>
            <a:ext cx="216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1200  SHORTAGE</a:t>
            </a:r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2500313" y="4159250"/>
            <a:ext cx="4135437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1419225" y="3992563"/>
            <a:ext cx="1058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$27.75</a:t>
            </a:r>
          </a:p>
        </p:txBody>
      </p:sp>
      <p:sp>
        <p:nvSpPr>
          <p:cNvPr id="30777" name="Line 57"/>
          <p:cNvSpPr>
            <a:spLocks noChangeShapeType="1"/>
          </p:cNvSpPr>
          <p:nvPr/>
        </p:nvSpPr>
        <p:spPr bwMode="auto">
          <a:xfrm flipH="1" flipV="1">
            <a:off x="4887913" y="2073275"/>
            <a:ext cx="30162" cy="354171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4491038" y="1747838"/>
            <a:ext cx="72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2400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05946" y="4922255"/>
            <a:ext cx="1408874" cy="1408874"/>
          </a:xfrm>
          <a:prstGeom prst="rect">
            <a:avLst/>
          </a:prstGeom>
        </p:spPr>
      </p:pic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6114833" y="4445472"/>
            <a:ext cx="506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6070669" y="2163841"/>
            <a:ext cx="506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3650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0"/>
                            </p:stCondLst>
                            <p:childTnLst>
                              <p:par>
                                <p:cTn id="20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2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 animBg="1"/>
      <p:bldP spid="30747" grpId="0" animBg="1"/>
      <p:bldP spid="30750" grpId="0" animBg="1"/>
      <p:bldP spid="30750" grpId="1" animBg="1"/>
      <p:bldP spid="30751" grpId="0"/>
      <p:bldP spid="30751" grpId="1"/>
      <p:bldP spid="30752" grpId="0" animBg="1"/>
      <p:bldP spid="30752" grpId="1" animBg="1"/>
      <p:bldP spid="30753" grpId="0"/>
      <p:bldP spid="30753" grpId="1"/>
      <p:bldP spid="30755" grpId="0" animBg="1"/>
      <p:bldP spid="30755" grpId="1" animBg="1"/>
      <p:bldP spid="30756" grpId="0"/>
      <p:bldP spid="30756" grpId="1"/>
      <p:bldP spid="30757" grpId="0" animBg="1"/>
      <p:bldP spid="30757" grpId="1" animBg="1"/>
      <p:bldP spid="30758" grpId="0" animBg="1"/>
      <p:bldP spid="30758" grpId="1" animBg="1"/>
      <p:bldP spid="30759" grpId="0" animBg="1"/>
      <p:bldP spid="30759" grpId="1" animBg="1"/>
      <p:bldP spid="30760" grpId="0"/>
      <p:bldP spid="30760" grpId="1"/>
      <p:bldP spid="30761" grpId="0"/>
      <p:bldP spid="30761" grpId="1"/>
      <p:bldP spid="30762" grpId="0"/>
      <p:bldP spid="30762" grpId="1"/>
      <p:bldP spid="30763" grpId="0"/>
      <p:bldP spid="30763" grpId="1"/>
      <p:bldP spid="30764" grpId="0"/>
      <p:bldP spid="30764" grpId="1"/>
      <p:bldP spid="30765" grpId="0"/>
      <p:bldP spid="30765" grpId="1"/>
      <p:bldP spid="30766" grpId="0" animBg="1"/>
      <p:bldP spid="30766" grpId="1" animBg="1"/>
      <p:bldP spid="30767" grpId="0"/>
      <p:bldP spid="30767" grpId="1"/>
      <p:bldP spid="30768" grpId="0" animBg="1"/>
      <p:bldP spid="30768" grpId="1" animBg="1"/>
      <p:bldP spid="30769" grpId="0"/>
      <p:bldP spid="30769" grpId="1"/>
      <p:bldP spid="30770" grpId="0" animBg="1"/>
      <p:bldP spid="30770" grpId="1" animBg="1"/>
      <p:bldP spid="30771" grpId="0"/>
      <p:bldP spid="30771" grpId="1"/>
      <p:bldP spid="30772" grpId="0"/>
      <p:bldP spid="30772" grpId="1"/>
      <p:bldP spid="30773" grpId="0"/>
      <p:bldP spid="30773" grpId="1"/>
      <p:bldP spid="30774" grpId="0"/>
      <p:bldP spid="30774" grpId="1"/>
      <p:bldP spid="30775" grpId="0" animBg="1"/>
      <p:bldP spid="30775" grpId="1" animBg="1"/>
      <p:bldP spid="30776" grpId="0"/>
      <p:bldP spid="30776" grpId="1"/>
      <p:bldP spid="30777" grpId="0" animBg="1"/>
      <p:bldP spid="30777" grpId="1" animBg="1"/>
      <p:bldP spid="30778" grpId="0"/>
      <p:bldP spid="30778" grpId="1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198</Words>
  <Application>Microsoft Macintosh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Laws of Supply and Demand</vt:lpstr>
      <vt:lpstr>Supply and Demand TERMS</vt:lpstr>
      <vt:lpstr>The Law of DEMAND</vt:lpstr>
      <vt:lpstr>The Law of DEMAND</vt:lpstr>
      <vt:lpstr>The Law of SUPPLY</vt:lpstr>
      <vt:lpstr>The Law of SUPPLY</vt:lpstr>
      <vt:lpstr>Role of Consumer –  DEMAND CURVE</vt:lpstr>
      <vt:lpstr>Role of Consumer –  SUPPLY CURVE</vt:lpstr>
      <vt:lpstr>Role of Consumer –  SUPPLY and DEMAND CURVE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of Supply and Demand</dc:title>
  <dc:creator>Ron LeBlanc</dc:creator>
  <cp:lastModifiedBy>Ron LeBlanc</cp:lastModifiedBy>
  <cp:revision>19</cp:revision>
  <dcterms:created xsi:type="dcterms:W3CDTF">2013-02-18T14:30:01Z</dcterms:created>
  <dcterms:modified xsi:type="dcterms:W3CDTF">2013-02-19T03:13:14Z</dcterms:modified>
</cp:coreProperties>
</file>