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5" r:id="rId2"/>
    <p:sldId id="276" r:id="rId3"/>
    <p:sldId id="256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C26B4-2F09-8641-B5B5-DC3453A29847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FDE70-55C3-854A-ADA4-29B427536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67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FDE70-55C3-854A-ADA4-29B4275367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00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FDE70-55C3-854A-ADA4-29B4275367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09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FDE70-55C3-854A-ADA4-29B4275367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87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FDE70-55C3-854A-ADA4-29B4275367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27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FDE70-55C3-854A-ADA4-29B4275367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95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FDE70-55C3-854A-ADA4-29B4275367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7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912E-5FBF-594F-9571-681B99AB396F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EF34-79CB-D14D-84CE-1A859ADD3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1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912E-5FBF-594F-9571-681B99AB396F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EF34-79CB-D14D-84CE-1A859ADD3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76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912E-5FBF-594F-9571-681B99AB396F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EF34-79CB-D14D-84CE-1A859ADD3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00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912E-5FBF-594F-9571-681B99AB396F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EF34-79CB-D14D-84CE-1A859ADD3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65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912E-5FBF-594F-9571-681B99AB396F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EF34-79CB-D14D-84CE-1A859ADD3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03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912E-5FBF-594F-9571-681B99AB396F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EF34-79CB-D14D-84CE-1A859ADD3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62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912E-5FBF-594F-9571-681B99AB396F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EF34-79CB-D14D-84CE-1A859ADD3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0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912E-5FBF-594F-9571-681B99AB396F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EF34-79CB-D14D-84CE-1A859ADD3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90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912E-5FBF-594F-9571-681B99AB396F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EF34-79CB-D14D-84CE-1A859ADD3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99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912E-5FBF-594F-9571-681B99AB396F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EF34-79CB-D14D-84CE-1A859ADD3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8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912E-5FBF-594F-9571-681B99AB396F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3EF34-79CB-D14D-84CE-1A859ADD3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88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5912E-5FBF-594F-9571-681B99AB396F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3EF34-79CB-D14D-84CE-1A859ADD3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Market Factors that Affect Price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 </a:t>
            </a:r>
            <a:r>
              <a:rPr lang="en-US" dirty="0" smtClean="0"/>
              <a:t>Consumer Perceptions (Image)</a:t>
            </a:r>
          </a:p>
          <a:p>
            <a:pPr marL="0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  </a:t>
            </a:r>
            <a:r>
              <a:rPr lang="en-US" dirty="0" smtClean="0"/>
              <a:t>Competition</a:t>
            </a:r>
          </a:p>
          <a:p>
            <a:pPr marL="0" indent="0"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  Consumer Demand</a:t>
            </a:r>
          </a:p>
          <a:p>
            <a:pPr marL="0" indent="0" eaLnBrk="1" hangingPunct="1"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/>
              <a:t> Costs and Expenses</a:t>
            </a:r>
            <a:endParaRPr lang="en-US" dirty="0" smtClean="0"/>
          </a:p>
        </p:txBody>
      </p:sp>
      <p:cxnSp>
        <p:nvCxnSpPr>
          <p:cNvPr id="3" name="Straight Connector 2"/>
          <p:cNvCxnSpPr/>
          <p:nvPr/>
        </p:nvCxnSpPr>
        <p:spPr>
          <a:xfrm>
            <a:off x="293511" y="1919112"/>
            <a:ext cx="60282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93511" y="3076223"/>
            <a:ext cx="61185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293511" y="3697112"/>
            <a:ext cx="4701822" cy="10724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2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Elasticity Factors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7459" y="3280336"/>
            <a:ext cx="6272306" cy="3159312"/>
          </a:xfrm>
        </p:spPr>
        <p:txBody>
          <a:bodyPr/>
          <a:lstStyle/>
          <a:p>
            <a:r>
              <a:rPr lang="en-US" dirty="0"/>
              <a:t>  Availability of Substitutes</a:t>
            </a:r>
          </a:p>
          <a:p>
            <a:r>
              <a:rPr lang="en-US" dirty="0"/>
              <a:t>  Brand Loyalty</a:t>
            </a:r>
          </a:p>
          <a:p>
            <a:r>
              <a:rPr lang="en-US" dirty="0"/>
              <a:t>  Price Relative to Income</a:t>
            </a:r>
          </a:p>
          <a:p>
            <a:r>
              <a:rPr lang="en-US" dirty="0"/>
              <a:t>  Luxury vs. Necessity</a:t>
            </a:r>
          </a:p>
          <a:p>
            <a:r>
              <a:rPr lang="en-US" dirty="0"/>
              <a:t>  Urgency of Purchase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331258"/>
            <a:ext cx="8229600" cy="1656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Why is the demand for some goods so much less elastic than for other goods?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      There are Several Factors: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36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12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12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12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12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12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Availability of Substitutes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dirty="0" smtClean="0"/>
              <a:t>If substitutes </a:t>
            </a:r>
            <a:r>
              <a:rPr lang="en-US" dirty="0"/>
              <a:t>are available, demand is more elastic  (demand fluctuates with price</a:t>
            </a:r>
            <a:r>
              <a:rPr lang="en-US" dirty="0" smtClean="0"/>
              <a:t>)</a:t>
            </a:r>
          </a:p>
        </p:txBody>
      </p:sp>
      <p:sp>
        <p:nvSpPr>
          <p:cNvPr id="214020" name="Line 4"/>
          <p:cNvSpPr>
            <a:spLocks noChangeShapeType="1"/>
          </p:cNvSpPr>
          <p:nvPr/>
        </p:nvSpPr>
        <p:spPr bwMode="auto">
          <a:xfrm>
            <a:off x="914400" y="3593356"/>
            <a:ext cx="71628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6324600" y="3703923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Many Substitutes</a:t>
            </a:r>
          </a:p>
        </p:txBody>
      </p:sp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590176" y="3704856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Few Substitutes</a:t>
            </a:r>
          </a:p>
        </p:txBody>
      </p:sp>
      <p:sp>
        <p:nvSpPr>
          <p:cNvPr id="214023" name="Text Box 7"/>
          <p:cNvSpPr txBox="1">
            <a:spLocks noChangeArrowheads="1"/>
          </p:cNvSpPr>
          <p:nvPr/>
        </p:nvSpPr>
        <p:spPr bwMode="auto">
          <a:xfrm>
            <a:off x="6324600" y="4010218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Demand Changes</a:t>
            </a:r>
          </a:p>
        </p:txBody>
      </p:sp>
      <p:sp>
        <p:nvSpPr>
          <p:cNvPr id="214024" name="Text Box 8"/>
          <p:cNvSpPr txBox="1">
            <a:spLocks noChangeArrowheads="1"/>
          </p:cNvSpPr>
          <p:nvPr/>
        </p:nvSpPr>
        <p:spPr bwMode="auto">
          <a:xfrm>
            <a:off x="590176" y="4085856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Demand Constant</a:t>
            </a:r>
          </a:p>
        </p:txBody>
      </p:sp>
      <p:sp>
        <p:nvSpPr>
          <p:cNvPr id="214025" name="Text Box 9"/>
          <p:cNvSpPr txBox="1">
            <a:spLocks noChangeArrowheads="1"/>
          </p:cNvSpPr>
          <p:nvPr/>
        </p:nvSpPr>
        <p:spPr bwMode="auto">
          <a:xfrm>
            <a:off x="6618941" y="2937719"/>
            <a:ext cx="161364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ELASTIC</a:t>
            </a:r>
          </a:p>
        </p:txBody>
      </p:sp>
      <p:sp>
        <p:nvSpPr>
          <p:cNvPr id="214026" name="Text Box 10"/>
          <p:cNvSpPr txBox="1">
            <a:spLocks noChangeArrowheads="1"/>
          </p:cNvSpPr>
          <p:nvPr/>
        </p:nvSpPr>
        <p:spPr bwMode="auto">
          <a:xfrm>
            <a:off x="703730" y="2967602"/>
            <a:ext cx="29098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INELASTIC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11" y="4617505"/>
            <a:ext cx="2610971" cy="16615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676463">
            <a:off x="2187389" y="5274235"/>
            <a:ext cx="1427270" cy="13469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749" r="37921"/>
          <a:stretch/>
        </p:blipFill>
        <p:spPr>
          <a:xfrm>
            <a:off x="5393766" y="4183530"/>
            <a:ext cx="929683" cy="1980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481" r="26852"/>
          <a:stretch/>
        </p:blipFill>
        <p:spPr>
          <a:xfrm>
            <a:off x="6364942" y="4586942"/>
            <a:ext cx="934321" cy="2002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97166" y="4582047"/>
            <a:ext cx="975659" cy="2001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47" r="22712"/>
          <a:stretch/>
        </p:blipFill>
        <p:spPr>
          <a:xfrm>
            <a:off x="8147777" y="4303061"/>
            <a:ext cx="876695" cy="196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8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14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1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214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2000"/>
                                        <p:tgtEl>
                                          <p:spTgt spid="214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21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21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214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20" grpId="0" animBg="1"/>
      <p:bldP spid="214021" grpId="0"/>
      <p:bldP spid="214022" grpId="0"/>
      <p:bldP spid="214023" grpId="0"/>
      <p:bldP spid="214024" grpId="0"/>
      <p:bldP spid="214025" grpId="0"/>
      <p:bldP spid="2140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176" y="4467410"/>
            <a:ext cx="3496235" cy="1942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1803" y="4534648"/>
            <a:ext cx="1301376" cy="1301376"/>
          </a:xfrm>
          <a:prstGeom prst="rect">
            <a:avLst/>
          </a:prstGeom>
        </p:spPr>
      </p:pic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Brand Loyalty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706" y="1525494"/>
            <a:ext cx="8486588" cy="4525963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dirty="0"/>
              <a:t>If customer are loyal to one brand, demand is less elastic  (demand does not fluctuate with price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15044" name="Line 4"/>
          <p:cNvSpPr>
            <a:spLocks noChangeShapeType="1"/>
          </p:cNvSpPr>
          <p:nvPr/>
        </p:nvSpPr>
        <p:spPr bwMode="auto">
          <a:xfrm>
            <a:off x="884518" y="3623237"/>
            <a:ext cx="71628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45" name="Text Box 5"/>
          <p:cNvSpPr txBox="1">
            <a:spLocks noChangeArrowheads="1"/>
          </p:cNvSpPr>
          <p:nvPr/>
        </p:nvSpPr>
        <p:spPr bwMode="auto">
          <a:xfrm>
            <a:off x="5652247" y="3823449"/>
            <a:ext cx="2490694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LOW BRAND LOYALTY</a:t>
            </a: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635001" y="3854264"/>
            <a:ext cx="304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HIGH BRAND LOYALTY</a:t>
            </a:r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6100484" y="4129743"/>
            <a:ext cx="1997634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Demand Changes</a:t>
            </a:r>
          </a:p>
        </p:txBody>
      </p:sp>
      <p:sp>
        <p:nvSpPr>
          <p:cNvPr id="215048" name="Text Box 8"/>
          <p:cNvSpPr txBox="1">
            <a:spLocks noChangeArrowheads="1"/>
          </p:cNvSpPr>
          <p:nvPr/>
        </p:nvSpPr>
        <p:spPr bwMode="auto">
          <a:xfrm>
            <a:off x="620060" y="4190442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Demand Constant</a:t>
            </a:r>
          </a:p>
        </p:txBody>
      </p:sp>
      <p:sp>
        <p:nvSpPr>
          <p:cNvPr id="215049" name="Text Box 9"/>
          <p:cNvSpPr txBox="1">
            <a:spLocks noChangeArrowheads="1"/>
          </p:cNvSpPr>
          <p:nvPr/>
        </p:nvSpPr>
        <p:spPr bwMode="auto">
          <a:xfrm>
            <a:off x="6633883" y="2937718"/>
            <a:ext cx="15240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ELASTIC</a:t>
            </a:r>
          </a:p>
        </p:txBody>
      </p:sp>
      <p:sp>
        <p:nvSpPr>
          <p:cNvPr id="215050" name="Text Box 10"/>
          <p:cNvSpPr txBox="1">
            <a:spLocks noChangeArrowheads="1"/>
          </p:cNvSpPr>
          <p:nvPr/>
        </p:nvSpPr>
        <p:spPr bwMode="auto">
          <a:xfrm>
            <a:off x="808318" y="2967600"/>
            <a:ext cx="29098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INELASTIC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0171" t="7336" r="19682" b="8557"/>
          <a:stretch/>
        </p:blipFill>
        <p:spPr>
          <a:xfrm>
            <a:off x="4945529" y="5035173"/>
            <a:ext cx="1182438" cy="1240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6587" y="5431114"/>
            <a:ext cx="1307354" cy="13073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1414" y="5498352"/>
            <a:ext cx="1225176" cy="1225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3204" y="4497291"/>
            <a:ext cx="1139266" cy="1143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7853" y="4601882"/>
            <a:ext cx="1296147" cy="129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7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1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1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15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15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21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215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4" grpId="0" animBg="1"/>
      <p:bldP spid="215045" grpId="0"/>
      <p:bldP spid="215046" grpId="0"/>
      <p:bldP spid="215047" grpId="0"/>
      <p:bldP spid="215048" grpId="0"/>
      <p:bldP spid="215049" grpId="0"/>
      <p:bldP spid="2150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Price Relative to Income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10555"/>
            <a:ext cx="8402918" cy="1238624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dirty="0"/>
              <a:t>If price has </a:t>
            </a:r>
            <a:r>
              <a:rPr lang="en-US" dirty="0" smtClean="0"/>
              <a:t>a significant </a:t>
            </a:r>
            <a:r>
              <a:rPr lang="en-US" dirty="0"/>
              <a:t>impact on the </a:t>
            </a:r>
            <a:r>
              <a:rPr lang="en-US" dirty="0" smtClean="0"/>
              <a:t>consumer</a:t>
            </a:r>
            <a:r>
              <a:rPr lang="en-US" dirty="0" smtClean="0">
                <a:latin typeface="Arial"/>
              </a:rPr>
              <a:t>’</a:t>
            </a:r>
            <a:r>
              <a:rPr lang="en-US" dirty="0" smtClean="0"/>
              <a:t>s </a:t>
            </a:r>
            <a:r>
              <a:rPr lang="en-US" dirty="0"/>
              <a:t>budget, demand is more </a:t>
            </a:r>
            <a:r>
              <a:rPr lang="en-US" dirty="0" smtClean="0"/>
              <a:t>elastic</a:t>
            </a:r>
            <a:endParaRPr lang="en-US" dirty="0"/>
          </a:p>
        </p:txBody>
      </p:sp>
      <p:sp>
        <p:nvSpPr>
          <p:cNvPr id="216068" name="Line 4"/>
          <p:cNvSpPr>
            <a:spLocks noChangeShapeType="1"/>
          </p:cNvSpPr>
          <p:nvPr/>
        </p:nvSpPr>
        <p:spPr bwMode="auto">
          <a:xfrm>
            <a:off x="732117" y="3563470"/>
            <a:ext cx="7434729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69" name="Text Box 5"/>
          <p:cNvSpPr txBox="1">
            <a:spLocks noChangeArrowheads="1"/>
          </p:cNvSpPr>
          <p:nvPr/>
        </p:nvSpPr>
        <p:spPr bwMode="auto">
          <a:xfrm>
            <a:off x="5348940" y="3644154"/>
            <a:ext cx="327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High percentage of income</a:t>
            </a:r>
          </a:p>
        </p:txBody>
      </p:sp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605114" y="3660029"/>
            <a:ext cx="327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Low percentage of income</a:t>
            </a:r>
          </a:p>
        </p:txBody>
      </p:sp>
      <p:sp>
        <p:nvSpPr>
          <p:cNvPr id="216071" name="Text Box 7"/>
          <p:cNvSpPr txBox="1">
            <a:spLocks noChangeArrowheads="1"/>
          </p:cNvSpPr>
          <p:nvPr/>
        </p:nvSpPr>
        <p:spPr bwMode="auto">
          <a:xfrm>
            <a:off x="6339540" y="3965390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Demand Changes</a:t>
            </a:r>
          </a:p>
        </p:txBody>
      </p:sp>
      <p:sp>
        <p:nvSpPr>
          <p:cNvPr id="216072" name="Text Box 8"/>
          <p:cNvSpPr txBox="1">
            <a:spLocks noChangeArrowheads="1"/>
          </p:cNvSpPr>
          <p:nvPr/>
        </p:nvSpPr>
        <p:spPr bwMode="auto">
          <a:xfrm>
            <a:off x="605114" y="3981265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Demand Constant</a:t>
            </a:r>
          </a:p>
        </p:txBody>
      </p:sp>
      <p:sp>
        <p:nvSpPr>
          <p:cNvPr id="216073" name="Text Box 9"/>
          <p:cNvSpPr txBox="1">
            <a:spLocks noChangeArrowheads="1"/>
          </p:cNvSpPr>
          <p:nvPr/>
        </p:nvSpPr>
        <p:spPr bwMode="auto">
          <a:xfrm>
            <a:off x="6783294" y="2922774"/>
            <a:ext cx="168835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ELASTIC</a:t>
            </a:r>
          </a:p>
        </p:txBody>
      </p:sp>
      <p:sp>
        <p:nvSpPr>
          <p:cNvPr id="216074" name="Text Box 10"/>
          <p:cNvSpPr txBox="1">
            <a:spLocks noChangeArrowheads="1"/>
          </p:cNvSpPr>
          <p:nvPr/>
        </p:nvSpPr>
        <p:spPr bwMode="auto">
          <a:xfrm>
            <a:off x="838200" y="2907833"/>
            <a:ext cx="29098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INELASTIC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2235" y="3753205"/>
            <a:ext cx="2099475" cy="2940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2515" t="16544" r="8007"/>
          <a:stretch/>
        </p:blipFill>
        <p:spPr>
          <a:xfrm>
            <a:off x="6004952" y="4468845"/>
            <a:ext cx="2242580" cy="2097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7765" r="10942"/>
          <a:stretch/>
        </p:blipFill>
        <p:spPr>
          <a:xfrm>
            <a:off x="672352" y="4422588"/>
            <a:ext cx="2344759" cy="219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16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16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16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216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216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216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216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8" grpId="0" animBg="1"/>
      <p:bldP spid="216069" grpId="0"/>
      <p:bldP spid="216070" grpId="0"/>
      <p:bldP spid="216071" grpId="0"/>
      <p:bldP spid="216072" grpId="0"/>
      <p:bldP spid="216073" grpId="0"/>
      <p:bldP spid="2160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Luxury vs. Necessity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377" y="1391024"/>
            <a:ext cx="8229600" cy="4525963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dirty="0"/>
              <a:t>When product is </a:t>
            </a:r>
            <a:r>
              <a:rPr lang="en-US" dirty="0" smtClean="0"/>
              <a:t>necessary, </a:t>
            </a:r>
            <a:r>
              <a:rPr lang="en-US" dirty="0"/>
              <a:t>demand is </a:t>
            </a:r>
            <a:r>
              <a:rPr lang="en-US" dirty="0" smtClean="0"/>
              <a:t>inelastic</a:t>
            </a:r>
            <a:endParaRPr lang="en-US" dirty="0"/>
          </a:p>
        </p:txBody>
      </p:sp>
      <p:sp>
        <p:nvSpPr>
          <p:cNvPr id="217092" name="Line 4"/>
          <p:cNvSpPr>
            <a:spLocks noChangeShapeType="1"/>
          </p:cNvSpPr>
          <p:nvPr/>
        </p:nvSpPr>
        <p:spPr bwMode="auto">
          <a:xfrm flipV="1">
            <a:off x="794871" y="3048000"/>
            <a:ext cx="7542306" cy="747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5063567" y="3046511"/>
            <a:ext cx="327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dirty="0"/>
              <a:t>Luxury</a:t>
            </a:r>
          </a:p>
        </p:txBody>
      </p:sp>
      <p:sp>
        <p:nvSpPr>
          <p:cNvPr id="217094" name="Text Box 6"/>
          <p:cNvSpPr txBox="1">
            <a:spLocks noChangeArrowheads="1"/>
          </p:cNvSpPr>
          <p:nvPr/>
        </p:nvSpPr>
        <p:spPr bwMode="auto">
          <a:xfrm>
            <a:off x="605114" y="3062387"/>
            <a:ext cx="1785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Necessity</a:t>
            </a:r>
          </a:p>
        </p:txBody>
      </p:sp>
      <p:sp>
        <p:nvSpPr>
          <p:cNvPr id="217095" name="Text Box 7"/>
          <p:cNvSpPr txBox="1">
            <a:spLocks noChangeArrowheads="1"/>
          </p:cNvSpPr>
          <p:nvPr/>
        </p:nvSpPr>
        <p:spPr bwMode="auto">
          <a:xfrm>
            <a:off x="6339542" y="3382689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Demand Changes</a:t>
            </a:r>
          </a:p>
        </p:txBody>
      </p:sp>
      <p:sp>
        <p:nvSpPr>
          <p:cNvPr id="217096" name="Text Box 8"/>
          <p:cNvSpPr txBox="1">
            <a:spLocks noChangeArrowheads="1"/>
          </p:cNvSpPr>
          <p:nvPr/>
        </p:nvSpPr>
        <p:spPr bwMode="auto">
          <a:xfrm>
            <a:off x="605114" y="3428446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Demand Constant</a:t>
            </a:r>
          </a:p>
        </p:txBody>
      </p:sp>
      <p:sp>
        <p:nvSpPr>
          <p:cNvPr id="217097" name="Text Box 9"/>
          <p:cNvSpPr txBox="1">
            <a:spLocks noChangeArrowheads="1"/>
          </p:cNvSpPr>
          <p:nvPr/>
        </p:nvSpPr>
        <p:spPr bwMode="auto">
          <a:xfrm>
            <a:off x="6813171" y="2399836"/>
            <a:ext cx="161364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ELASTIC</a:t>
            </a:r>
          </a:p>
        </p:txBody>
      </p:sp>
      <p:sp>
        <p:nvSpPr>
          <p:cNvPr id="217098" name="Text Box 10"/>
          <p:cNvSpPr txBox="1">
            <a:spLocks noChangeArrowheads="1"/>
          </p:cNvSpPr>
          <p:nvPr/>
        </p:nvSpPr>
        <p:spPr bwMode="auto">
          <a:xfrm>
            <a:off x="718671" y="2399836"/>
            <a:ext cx="29098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INELASTIC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5863" r="28235"/>
          <a:stretch/>
        </p:blipFill>
        <p:spPr>
          <a:xfrm>
            <a:off x="702235" y="4403166"/>
            <a:ext cx="1778000" cy="172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782198">
            <a:off x="1629209" y="4228038"/>
            <a:ext cx="2819316" cy="1300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06" y="3897331"/>
            <a:ext cx="3615766" cy="281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1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1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17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21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1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217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2" grpId="0" animBg="1"/>
      <p:bldP spid="217093" grpId="0"/>
      <p:bldP spid="217094" grpId="0"/>
      <p:bldP spid="217095" grpId="0"/>
      <p:bldP spid="217096" grpId="0"/>
      <p:bldP spid="217097" grpId="0"/>
      <p:bldP spid="21709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3810000"/>
            <a:ext cx="4064000" cy="3048000"/>
          </a:xfrm>
          <a:prstGeom prst="rect">
            <a:avLst/>
          </a:prstGeom>
        </p:spPr>
      </p:pic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Urgency of Purchase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dirty="0"/>
              <a:t>When product is needed immediately, demand is </a:t>
            </a:r>
            <a:r>
              <a:rPr lang="en-US" dirty="0" smtClean="0"/>
              <a:t>inelastic</a:t>
            </a:r>
            <a:endParaRPr lang="en-US" dirty="0"/>
          </a:p>
        </p:txBody>
      </p:sp>
      <p:sp>
        <p:nvSpPr>
          <p:cNvPr id="218116" name="Line 4"/>
          <p:cNvSpPr>
            <a:spLocks noChangeShapeType="1"/>
          </p:cNvSpPr>
          <p:nvPr/>
        </p:nvSpPr>
        <p:spPr bwMode="auto">
          <a:xfrm>
            <a:off x="552824" y="3548529"/>
            <a:ext cx="7679764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4824509" y="3703917"/>
            <a:ext cx="327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When Convenient</a:t>
            </a:r>
          </a:p>
        </p:txBody>
      </p:sp>
      <p:sp>
        <p:nvSpPr>
          <p:cNvPr id="218118" name="Text Box 6"/>
          <p:cNvSpPr txBox="1">
            <a:spLocks noChangeArrowheads="1"/>
          </p:cNvSpPr>
          <p:nvPr/>
        </p:nvSpPr>
        <p:spPr bwMode="auto">
          <a:xfrm>
            <a:off x="470645" y="3645087"/>
            <a:ext cx="123264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Urgent</a:t>
            </a:r>
          </a:p>
        </p:txBody>
      </p:sp>
      <p:sp>
        <p:nvSpPr>
          <p:cNvPr id="218119" name="Text Box 7"/>
          <p:cNvSpPr txBox="1">
            <a:spLocks noChangeArrowheads="1"/>
          </p:cNvSpPr>
          <p:nvPr/>
        </p:nvSpPr>
        <p:spPr bwMode="auto">
          <a:xfrm>
            <a:off x="6100485" y="4040094"/>
            <a:ext cx="20125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Demand Changes</a:t>
            </a:r>
          </a:p>
        </p:txBody>
      </p:sp>
      <p:sp>
        <p:nvSpPr>
          <p:cNvPr id="218120" name="Text Box 8"/>
          <p:cNvSpPr txBox="1">
            <a:spLocks noChangeArrowheads="1"/>
          </p:cNvSpPr>
          <p:nvPr/>
        </p:nvSpPr>
        <p:spPr bwMode="auto">
          <a:xfrm>
            <a:off x="500527" y="3996205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Demand Constant</a:t>
            </a:r>
          </a:p>
        </p:txBody>
      </p:sp>
      <p:sp>
        <p:nvSpPr>
          <p:cNvPr id="218121" name="Text Box 9"/>
          <p:cNvSpPr txBox="1">
            <a:spLocks noChangeArrowheads="1"/>
          </p:cNvSpPr>
          <p:nvPr/>
        </p:nvSpPr>
        <p:spPr bwMode="auto">
          <a:xfrm>
            <a:off x="6768353" y="2877951"/>
            <a:ext cx="155388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ELASTIC</a:t>
            </a:r>
          </a:p>
        </p:txBody>
      </p:sp>
      <p:sp>
        <p:nvSpPr>
          <p:cNvPr id="218122" name="Text Box 10"/>
          <p:cNvSpPr txBox="1">
            <a:spLocks noChangeArrowheads="1"/>
          </p:cNvSpPr>
          <p:nvPr/>
        </p:nvSpPr>
        <p:spPr bwMode="auto">
          <a:xfrm>
            <a:off x="569261" y="2892892"/>
            <a:ext cx="29098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INELASTIC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10785">
            <a:off x="162314" y="4399040"/>
            <a:ext cx="3254677" cy="1692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8283" y="5334000"/>
            <a:ext cx="2150688" cy="130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4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8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18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18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18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218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218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218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6" grpId="0" animBg="1"/>
      <p:bldP spid="218117" grpId="0"/>
      <p:bldP spid="218118" grpId="0"/>
      <p:bldP spid="218119" grpId="0"/>
      <p:bldP spid="218120" grpId="0"/>
      <p:bldP spid="218121" grpId="0"/>
      <p:bldP spid="2181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udsucker Proxy - Hula Hoo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02625" y="-135468"/>
            <a:ext cx="11099425" cy="6239051"/>
          </a:xfrm>
        </p:spPr>
      </p:pic>
    </p:spTree>
    <p:extLst>
      <p:ext uri="{BB962C8B-B14F-4D97-AF65-F5344CB8AC3E}">
        <p14:creationId xmlns:p14="http://schemas.microsoft.com/office/powerpoint/2010/main" val="88097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7406" y="1818694"/>
            <a:ext cx="5928065" cy="1470025"/>
          </a:xfrm>
        </p:spPr>
        <p:txBody>
          <a:bodyPr/>
          <a:lstStyle/>
          <a:p>
            <a:r>
              <a:rPr lang="en-US" dirty="0" smtClean="0"/>
              <a:t>Elasticity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6737" y="3886200"/>
            <a:ext cx="7408946" cy="1752600"/>
          </a:xfrm>
        </p:spPr>
        <p:txBody>
          <a:bodyPr/>
          <a:lstStyle/>
          <a:p>
            <a:r>
              <a:rPr lang="en-US" dirty="0" smtClean="0"/>
              <a:t>How much does price affect your decision?</a:t>
            </a:r>
            <a:endParaRPr lang="en-US" dirty="0"/>
          </a:p>
        </p:txBody>
      </p:sp>
      <p:pic>
        <p:nvPicPr>
          <p:cNvPr id="1026" name="Picture 2" descr="http://www.explorationeducation.com/Newsletter/January2009/headBandStrch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74" y="1227875"/>
            <a:ext cx="2651664" cy="265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77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Law of Demand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3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dirty="0" smtClean="0"/>
              <a:t>The law of demand states…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dirty="0" smtClean="0"/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dirty="0" smtClean="0"/>
              <a:t>when price goes down,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dirty="0" smtClean="0"/>
              <a:t>					demand goes up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dirty="0" smtClean="0"/>
              <a:t>when price goes up,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dirty="0" smtClean="0"/>
              <a:t>					 demand goes down…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dirty="0" smtClean="0"/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dirty="0" smtClean="0"/>
              <a:t>							however,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79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7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Law of Demand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78007" y="1600200"/>
            <a:ext cx="8633690" cy="453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None/>
            </a:pPr>
            <a:r>
              <a:rPr lang="en-US" dirty="0"/>
              <a:t>…the demand for </a:t>
            </a:r>
            <a:r>
              <a:rPr lang="en-US" dirty="0" smtClean="0"/>
              <a:t>all products </a:t>
            </a:r>
            <a:r>
              <a:rPr lang="en-US" dirty="0"/>
              <a:t>does not respond </a:t>
            </a:r>
            <a:r>
              <a:rPr lang="en-US" dirty="0" smtClean="0"/>
              <a:t>evenly to </a:t>
            </a:r>
            <a:r>
              <a:rPr lang="en-US" dirty="0"/>
              <a:t>changes in price.</a:t>
            </a:r>
          </a:p>
          <a:p>
            <a:pPr>
              <a:buFont typeface="Wingdings" charset="0"/>
              <a:buNone/>
            </a:pPr>
            <a:endParaRPr lang="en-US" dirty="0"/>
          </a:p>
          <a:p>
            <a:pPr>
              <a:buFont typeface="Wingdings" charset="0"/>
              <a:buNone/>
            </a:pPr>
            <a:r>
              <a:rPr lang="en-US" sz="3600" dirty="0"/>
              <a:t>How </a:t>
            </a:r>
            <a:r>
              <a:rPr lang="en-US" sz="3600" dirty="0" smtClean="0"/>
              <a:t>much demand </a:t>
            </a:r>
            <a:r>
              <a:rPr lang="en-US" sz="3600" dirty="0"/>
              <a:t>changes is known as:</a:t>
            </a:r>
          </a:p>
          <a:p>
            <a:pPr>
              <a:buFont typeface="Wingdings" charset="0"/>
              <a:buNone/>
            </a:pPr>
            <a:r>
              <a:rPr lang="en-US" sz="4000" dirty="0"/>
              <a:t>			   </a:t>
            </a:r>
          </a:p>
          <a:p>
            <a:pPr algn="ctr">
              <a:buFont typeface="Wingdings" charset="0"/>
              <a:buNone/>
            </a:pPr>
            <a:r>
              <a:rPr lang="en-US" sz="4400" dirty="0"/>
              <a:t>ELASTICITY</a:t>
            </a:r>
          </a:p>
        </p:txBody>
      </p:sp>
    </p:spTree>
    <p:extLst>
      <p:ext uri="{BB962C8B-B14F-4D97-AF65-F5344CB8AC3E}">
        <p14:creationId xmlns:p14="http://schemas.microsoft.com/office/powerpoint/2010/main" val="400241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Elasticity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4331" y="1700345"/>
            <a:ext cx="8119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 Elastic Demand –</a:t>
            </a:r>
          </a:p>
          <a:p>
            <a:pPr>
              <a:buFont typeface="Wingdings" charset="0"/>
              <a:buNone/>
            </a:pPr>
            <a:r>
              <a:rPr lang="en-US" sz="3600" dirty="0"/>
              <a:t>		A change in price creates </a:t>
            </a:r>
            <a:r>
              <a:rPr lang="en-US" sz="3600" b="1" dirty="0">
                <a:solidFill>
                  <a:srgbClr val="FF0000"/>
                </a:solidFill>
              </a:rPr>
              <a:t>a significant </a:t>
            </a:r>
          </a:p>
          <a:p>
            <a:pPr>
              <a:buFont typeface="Wingdings" charset="0"/>
              <a:buNone/>
            </a:pPr>
            <a:r>
              <a:rPr lang="en-US" sz="3600" dirty="0"/>
              <a:t>           change in demand</a:t>
            </a:r>
          </a:p>
          <a:p>
            <a:pPr>
              <a:buFont typeface="Wingdings" charset="0"/>
              <a:buNone/>
            </a:pPr>
            <a:endParaRPr lang="en-US" sz="3600" dirty="0"/>
          </a:p>
          <a:p>
            <a:r>
              <a:rPr lang="en-US" sz="3600" dirty="0"/>
              <a:t> Inelastic Demand –</a:t>
            </a:r>
          </a:p>
          <a:p>
            <a:pPr>
              <a:buFont typeface="Wingdings" charset="0"/>
              <a:buNone/>
            </a:pPr>
            <a:r>
              <a:rPr lang="en-US" sz="3600" dirty="0"/>
              <a:t>		A change in price creates </a:t>
            </a:r>
            <a:r>
              <a:rPr lang="en-US" sz="3600" b="1" dirty="0">
                <a:solidFill>
                  <a:srgbClr val="FF0000"/>
                </a:solidFill>
              </a:rPr>
              <a:t>very little </a:t>
            </a:r>
          </a:p>
          <a:p>
            <a:pPr>
              <a:buFont typeface="Wingdings" charset="0"/>
              <a:buNone/>
            </a:pPr>
            <a:r>
              <a:rPr lang="en-US" sz="3600" dirty="0"/>
              <a:t>           change in demand</a:t>
            </a:r>
          </a:p>
        </p:txBody>
      </p:sp>
    </p:spTree>
    <p:extLst>
      <p:ext uri="{BB962C8B-B14F-4D97-AF65-F5344CB8AC3E}">
        <p14:creationId xmlns:p14="http://schemas.microsoft.com/office/powerpoint/2010/main" val="145338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Elasticity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7226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How do we determine (calculate) if demand for a product is elastic or inelastic?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96886" y="3370251"/>
            <a:ext cx="2595904" cy="711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ELASTICITY =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19737" y="2978395"/>
            <a:ext cx="4499864" cy="7255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% change in </a:t>
            </a:r>
            <a:r>
              <a:rPr lang="en-US" dirty="0" err="1" smtClean="0"/>
              <a:t>qty</a:t>
            </a:r>
            <a:r>
              <a:rPr lang="en-US" dirty="0" smtClean="0"/>
              <a:t> demanded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89661" y="3765761"/>
            <a:ext cx="3546087" cy="711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% change in price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492793" y="3688845"/>
            <a:ext cx="46116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1260971" y="4580928"/>
            <a:ext cx="6495742" cy="816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If answer is </a:t>
            </a:r>
            <a:r>
              <a:rPr lang="en-US" sz="4400" b="1" dirty="0" smtClean="0">
                <a:solidFill>
                  <a:srgbClr val="FF0000"/>
                </a:solidFill>
              </a:rPr>
              <a:t>&gt;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 = demand is </a:t>
            </a:r>
            <a:r>
              <a:rPr lang="en-US" b="1" dirty="0" smtClean="0">
                <a:solidFill>
                  <a:srgbClr val="FF0000"/>
                </a:solidFill>
              </a:rPr>
              <a:t>ELASTIC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262167" y="5383411"/>
            <a:ext cx="6796951" cy="816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If answer is </a:t>
            </a:r>
            <a:r>
              <a:rPr lang="en-US" sz="4000" b="1" dirty="0" smtClean="0">
                <a:solidFill>
                  <a:srgbClr val="FF0000"/>
                </a:solidFill>
              </a:rPr>
              <a:t>&lt;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 = demand is </a:t>
            </a:r>
            <a:r>
              <a:rPr lang="en-US" b="1" dirty="0" smtClean="0">
                <a:solidFill>
                  <a:srgbClr val="FF0000"/>
                </a:solidFill>
              </a:rPr>
              <a:t>INELASTIC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0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Elasticity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87091" y="2257835"/>
            <a:ext cx="3740150" cy="3161665"/>
            <a:chOff x="0" y="0"/>
            <a:chExt cx="3740150" cy="3161665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00025" y="0"/>
              <a:ext cx="0" cy="29438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03200" y="2940685"/>
              <a:ext cx="353695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2461895"/>
              <a:ext cx="37338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0" y="1995805"/>
              <a:ext cx="37338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544955"/>
              <a:ext cx="37338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078865"/>
              <a:ext cx="37338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600075"/>
              <a:ext cx="37338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88010" y="2755900"/>
              <a:ext cx="0" cy="3956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56310" y="2761615"/>
              <a:ext cx="0" cy="3956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336040" y="2760345"/>
              <a:ext cx="0" cy="3956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691640" y="2766060"/>
              <a:ext cx="0" cy="3956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086610" y="2752090"/>
              <a:ext cx="0" cy="3956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18410" y="2757805"/>
              <a:ext cx="0" cy="3956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886710" y="2744470"/>
              <a:ext cx="0" cy="3956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255010" y="2750185"/>
              <a:ext cx="0" cy="3956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715" y="219075"/>
              <a:ext cx="37338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 flipH="1" flipV="1">
            <a:off x="1239865" y="3371363"/>
            <a:ext cx="2207563" cy="1103628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0" y="4520346"/>
            <a:ext cx="60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$60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4052901"/>
            <a:ext cx="60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$70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3584235"/>
            <a:ext cx="60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$80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3116790"/>
            <a:ext cx="60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$90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-1" y="2663243"/>
            <a:ext cx="756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$100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-1" y="2241152"/>
            <a:ext cx="740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$110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239863" y="5428658"/>
            <a:ext cx="46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937457" y="5414759"/>
            <a:ext cx="332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19066" y="5429877"/>
            <a:ext cx="48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968026" y="5431097"/>
            <a:ext cx="48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347231" y="5432316"/>
            <a:ext cx="48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756676" y="5433534"/>
            <a:ext cx="48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151002" y="5434753"/>
            <a:ext cx="48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545326" y="5435971"/>
            <a:ext cx="48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</a:t>
            </a:r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1088661" y="4263336"/>
            <a:ext cx="2373887" cy="0"/>
          </a:xfrm>
          <a:prstGeom prst="line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074738" y="3826125"/>
            <a:ext cx="1601555" cy="0"/>
          </a:xfrm>
          <a:prstGeom prst="line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996214" y="4021445"/>
            <a:ext cx="0" cy="879286"/>
          </a:xfrm>
          <a:prstGeom prst="line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180934" y="3463291"/>
            <a:ext cx="0" cy="1438660"/>
          </a:xfrm>
          <a:prstGeom prst="line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134024" y="1421112"/>
            <a:ext cx="2978697" cy="12396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Let’s say the price for shoes increased from $70 to $80</a:t>
            </a:r>
            <a:endParaRPr lang="en-US" sz="2400" dirty="0"/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4616480" y="1465357"/>
            <a:ext cx="1446759" cy="4244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/>
              <a:t>ELASTICITY =</a:t>
            </a:r>
            <a:endParaRPr lang="en-US" sz="2000" dirty="0"/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5989842" y="1300273"/>
            <a:ext cx="2976495" cy="468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% change in </a:t>
            </a:r>
            <a:r>
              <a:rPr lang="en-US" sz="2000" dirty="0" err="1" smtClean="0">
                <a:solidFill>
                  <a:srgbClr val="FF0000"/>
                </a:solidFill>
              </a:rPr>
              <a:t>qty</a:t>
            </a:r>
            <a:r>
              <a:rPr lang="en-US" sz="2000" dirty="0" smtClean="0">
                <a:solidFill>
                  <a:srgbClr val="FF0000"/>
                </a:solidFill>
              </a:rPr>
              <a:t> demanded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6584511" y="1664332"/>
            <a:ext cx="2034062" cy="46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% change in price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6048118" y="1693242"/>
            <a:ext cx="282749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Content Placeholder 2"/>
          <p:cNvSpPr txBox="1">
            <a:spLocks/>
          </p:cNvSpPr>
          <p:nvPr/>
        </p:nvSpPr>
        <p:spPr>
          <a:xfrm>
            <a:off x="4526954" y="2887687"/>
            <a:ext cx="1446759" cy="4244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/>
              <a:t>ELASTICITY =</a:t>
            </a:r>
            <a:endParaRPr lang="en-US" sz="2000" dirty="0"/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6167506" y="2374884"/>
            <a:ext cx="2163778" cy="437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1</a:t>
            </a:r>
            <a:r>
              <a:rPr lang="en-US" sz="2000" baseline="30000" dirty="0" smtClean="0">
                <a:solidFill>
                  <a:srgbClr val="FF0000"/>
                </a:solidFill>
              </a:rPr>
              <a:t>st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Qty</a:t>
            </a:r>
            <a:r>
              <a:rPr lang="en-US" sz="2000" dirty="0" smtClean="0">
                <a:solidFill>
                  <a:srgbClr val="FF0000"/>
                </a:solidFill>
              </a:rPr>
              <a:t>  -  New </a:t>
            </a:r>
            <a:r>
              <a:rPr lang="en-US" sz="2000" dirty="0" err="1" smtClean="0">
                <a:solidFill>
                  <a:srgbClr val="FF0000"/>
                </a:solidFill>
              </a:rPr>
              <a:t>Qty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5928352" y="3115572"/>
            <a:ext cx="282749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Content Placeholder 2"/>
          <p:cNvSpPr txBox="1">
            <a:spLocks/>
          </p:cNvSpPr>
          <p:nvPr/>
        </p:nvSpPr>
        <p:spPr>
          <a:xfrm>
            <a:off x="6728146" y="2678466"/>
            <a:ext cx="952957" cy="435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1</a:t>
            </a:r>
            <a:r>
              <a:rPr lang="en-US" sz="2000" baseline="30000" dirty="0" smtClean="0">
                <a:solidFill>
                  <a:srgbClr val="FF0000"/>
                </a:solidFill>
              </a:rPr>
              <a:t>st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Qty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6316504" y="2753953"/>
            <a:ext cx="175773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Content Placeholder 2"/>
          <p:cNvSpPr txBox="1">
            <a:spLocks/>
          </p:cNvSpPr>
          <p:nvPr/>
        </p:nvSpPr>
        <p:spPr>
          <a:xfrm>
            <a:off x="6395506" y="3086650"/>
            <a:ext cx="1678730" cy="437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1</a:t>
            </a:r>
            <a:r>
              <a:rPr lang="en-US" sz="2000" baseline="30000" dirty="0" smtClean="0">
                <a:solidFill>
                  <a:srgbClr val="0000FF"/>
                </a:solidFill>
              </a:rPr>
              <a:t>st</a:t>
            </a:r>
            <a:r>
              <a:rPr lang="en-US" sz="2000" dirty="0" smtClean="0">
                <a:solidFill>
                  <a:srgbClr val="0000FF"/>
                </a:solidFill>
              </a:rPr>
              <a:t> $  -  New $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6895666" y="3390232"/>
            <a:ext cx="679601" cy="435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1</a:t>
            </a:r>
            <a:r>
              <a:rPr lang="en-US" sz="2000" baseline="30000" dirty="0" smtClean="0">
                <a:solidFill>
                  <a:srgbClr val="0000FF"/>
                </a:solidFill>
              </a:rPr>
              <a:t>st</a:t>
            </a:r>
            <a:r>
              <a:rPr lang="en-US" sz="2000" dirty="0" smtClean="0">
                <a:solidFill>
                  <a:srgbClr val="0000FF"/>
                </a:solidFill>
              </a:rPr>
              <a:t> $ 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6378184" y="3465719"/>
            <a:ext cx="1757735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Left Arrow 71"/>
          <p:cNvSpPr/>
          <p:nvPr/>
        </p:nvSpPr>
        <p:spPr>
          <a:xfrm rot="1750286">
            <a:off x="2313415" y="3703960"/>
            <a:ext cx="635053" cy="211655"/>
          </a:xfrm>
          <a:prstGeom prst="leftArrow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>
          <a:xfrm>
            <a:off x="5533649" y="4023988"/>
            <a:ext cx="1013437" cy="4371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30 - 20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4931608" y="4794913"/>
            <a:ext cx="220517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Content Placeholder 2"/>
          <p:cNvSpPr txBox="1">
            <a:spLocks/>
          </p:cNvSpPr>
          <p:nvPr/>
        </p:nvSpPr>
        <p:spPr>
          <a:xfrm>
            <a:off x="5746523" y="4357807"/>
            <a:ext cx="467918" cy="435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30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5410480" y="4418176"/>
            <a:ext cx="1015643" cy="1017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Content Placeholder 2"/>
          <p:cNvSpPr txBox="1">
            <a:spLocks/>
          </p:cNvSpPr>
          <p:nvPr/>
        </p:nvSpPr>
        <p:spPr>
          <a:xfrm>
            <a:off x="5323162" y="4765991"/>
            <a:ext cx="1678730" cy="437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$70 - $80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8" name="Content Placeholder 2"/>
          <p:cNvSpPr txBox="1">
            <a:spLocks/>
          </p:cNvSpPr>
          <p:nvPr/>
        </p:nvSpPr>
        <p:spPr>
          <a:xfrm>
            <a:off x="5566278" y="5130045"/>
            <a:ext cx="679601" cy="435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$70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5305840" y="5145060"/>
            <a:ext cx="1074925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Content Placeholder 2"/>
          <p:cNvSpPr txBox="1">
            <a:spLocks/>
          </p:cNvSpPr>
          <p:nvPr/>
        </p:nvSpPr>
        <p:spPr>
          <a:xfrm>
            <a:off x="8136719" y="2469253"/>
            <a:ext cx="738897" cy="435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x 100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0" name="Content Placeholder 2"/>
          <p:cNvSpPr txBox="1">
            <a:spLocks/>
          </p:cNvSpPr>
          <p:nvPr/>
        </p:nvSpPr>
        <p:spPr>
          <a:xfrm>
            <a:off x="8077435" y="3196145"/>
            <a:ext cx="738897" cy="435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x 100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91" name="Content Placeholder 2"/>
          <p:cNvSpPr txBox="1">
            <a:spLocks/>
          </p:cNvSpPr>
          <p:nvPr/>
        </p:nvSpPr>
        <p:spPr>
          <a:xfrm>
            <a:off x="6445640" y="4180048"/>
            <a:ext cx="738897" cy="43588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x 100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3" name="Content Placeholder 2"/>
          <p:cNvSpPr txBox="1">
            <a:spLocks/>
          </p:cNvSpPr>
          <p:nvPr/>
        </p:nvSpPr>
        <p:spPr>
          <a:xfrm>
            <a:off x="6431717" y="4891822"/>
            <a:ext cx="738897" cy="435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x 100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95" name="Content Placeholder 2"/>
          <p:cNvSpPr txBox="1">
            <a:spLocks/>
          </p:cNvSpPr>
          <p:nvPr/>
        </p:nvSpPr>
        <p:spPr>
          <a:xfrm>
            <a:off x="7999458" y="4312452"/>
            <a:ext cx="558632" cy="437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33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7968397" y="4781013"/>
            <a:ext cx="53040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Content Placeholder 2"/>
          <p:cNvSpPr txBox="1">
            <a:spLocks/>
          </p:cNvSpPr>
          <p:nvPr/>
        </p:nvSpPr>
        <p:spPr>
          <a:xfrm>
            <a:off x="8015778" y="4767212"/>
            <a:ext cx="558632" cy="437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14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99" name="Content Placeholder 2"/>
          <p:cNvSpPr txBox="1">
            <a:spLocks/>
          </p:cNvSpPr>
          <p:nvPr/>
        </p:nvSpPr>
        <p:spPr>
          <a:xfrm>
            <a:off x="6474705" y="5735996"/>
            <a:ext cx="904000" cy="628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 smtClean="0"/>
              <a:t>2.35</a:t>
            </a:r>
            <a:endParaRPr lang="en-US" sz="2800" dirty="0"/>
          </a:p>
        </p:txBody>
      </p:sp>
      <p:sp>
        <p:nvSpPr>
          <p:cNvPr id="100" name="Content Placeholder 2"/>
          <p:cNvSpPr txBox="1">
            <a:spLocks/>
          </p:cNvSpPr>
          <p:nvPr/>
        </p:nvSpPr>
        <p:spPr>
          <a:xfrm>
            <a:off x="7277279" y="5601151"/>
            <a:ext cx="904000" cy="628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000" b="1" dirty="0" smtClean="0"/>
              <a:t>&gt; 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 rot="20451253">
            <a:off x="2095905" y="2367063"/>
            <a:ext cx="4718853" cy="1569660"/>
          </a:xfrm>
          <a:prstGeom prst="rect">
            <a:avLst/>
          </a:prstGeom>
          <a:solidFill>
            <a:srgbClr val="FFFF00"/>
          </a:solidFill>
          <a:ln w="57150" cmpd="sng">
            <a:solidFill>
              <a:srgbClr val="3366FF"/>
            </a:solidFill>
          </a:ln>
          <a:effectLst>
            <a:outerShdw blurRad="50800" dist="520700" dir="1200000" algn="l" rotWithShape="0">
              <a:schemeClr val="accent1">
                <a:lumMod val="75000"/>
                <a:alpha val="3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3366FF"/>
                </a:solidFill>
              </a:rPr>
              <a:t> </a:t>
            </a:r>
            <a:r>
              <a:rPr lang="en-US" sz="9600" b="1" dirty="0" smtClean="0">
                <a:solidFill>
                  <a:srgbClr val="3366FF"/>
                </a:solidFill>
              </a:rPr>
              <a:t>ELASTIC</a:t>
            </a:r>
            <a:endParaRPr lang="en-US" sz="96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06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10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Elasticity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87091" y="2257835"/>
            <a:ext cx="3740150" cy="3161665"/>
            <a:chOff x="0" y="0"/>
            <a:chExt cx="3740150" cy="3161665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00025" y="0"/>
              <a:ext cx="0" cy="29438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03200" y="2940685"/>
              <a:ext cx="353695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2461895"/>
              <a:ext cx="37338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0" y="1995805"/>
              <a:ext cx="37338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544955"/>
              <a:ext cx="37338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078865"/>
              <a:ext cx="37338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600075"/>
              <a:ext cx="37338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88010" y="2755900"/>
              <a:ext cx="0" cy="3956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56310" y="2761615"/>
              <a:ext cx="0" cy="3956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336040" y="2760345"/>
              <a:ext cx="0" cy="3956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691640" y="2766060"/>
              <a:ext cx="0" cy="3956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086610" y="2752090"/>
              <a:ext cx="0" cy="3956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18410" y="2757805"/>
              <a:ext cx="0" cy="3956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886710" y="2744470"/>
              <a:ext cx="0" cy="3956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255010" y="2750185"/>
              <a:ext cx="0" cy="3956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715" y="219075"/>
              <a:ext cx="37338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/>
          <p:cNvCxnSpPr/>
          <p:nvPr/>
        </p:nvCxnSpPr>
        <p:spPr>
          <a:xfrm flipH="1" flipV="1">
            <a:off x="2373887" y="2963170"/>
            <a:ext cx="710655" cy="1526942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0" y="4520346"/>
            <a:ext cx="60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$60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4052901"/>
            <a:ext cx="60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$70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3584235"/>
            <a:ext cx="60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$80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3116790"/>
            <a:ext cx="60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$90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-1" y="2663243"/>
            <a:ext cx="756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$100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-1" y="2241152"/>
            <a:ext cx="740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$110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239863" y="5428658"/>
            <a:ext cx="48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937457" y="5414759"/>
            <a:ext cx="483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19066" y="5429877"/>
            <a:ext cx="48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968026" y="5431097"/>
            <a:ext cx="48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347231" y="5432316"/>
            <a:ext cx="48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756676" y="5433534"/>
            <a:ext cx="48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151002" y="5434753"/>
            <a:ext cx="48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545326" y="5435971"/>
            <a:ext cx="48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</a:t>
            </a:r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1088661" y="4263336"/>
            <a:ext cx="2373887" cy="0"/>
          </a:xfrm>
          <a:prstGeom prst="line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074738" y="3826125"/>
            <a:ext cx="1949322" cy="0"/>
          </a:xfrm>
          <a:prstGeom prst="line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996214" y="4021445"/>
            <a:ext cx="0" cy="879286"/>
          </a:xfrm>
          <a:prstGeom prst="line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55507" y="3463291"/>
            <a:ext cx="0" cy="1438660"/>
          </a:xfrm>
          <a:prstGeom prst="line">
            <a:avLst/>
          </a:prstGeom>
          <a:ln w="9525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134024" y="1421112"/>
            <a:ext cx="2978697" cy="12396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Let’s say the price for shoes increased from $70 to $80</a:t>
            </a:r>
            <a:endParaRPr lang="en-US" sz="2400" dirty="0"/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4616480" y="1465357"/>
            <a:ext cx="1446759" cy="4244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/>
              <a:t>ELASTICITY =</a:t>
            </a:r>
            <a:endParaRPr lang="en-US" sz="2000" dirty="0"/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5989842" y="1300273"/>
            <a:ext cx="2976495" cy="468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% change in </a:t>
            </a:r>
            <a:r>
              <a:rPr lang="en-US" sz="2000" dirty="0" err="1" smtClean="0">
                <a:solidFill>
                  <a:srgbClr val="FF0000"/>
                </a:solidFill>
              </a:rPr>
              <a:t>qty</a:t>
            </a:r>
            <a:r>
              <a:rPr lang="en-US" sz="2000" dirty="0" smtClean="0">
                <a:solidFill>
                  <a:srgbClr val="FF0000"/>
                </a:solidFill>
              </a:rPr>
              <a:t> demanded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6584511" y="1664332"/>
            <a:ext cx="2034062" cy="46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% change in price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6048118" y="1693242"/>
            <a:ext cx="282749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Content Placeholder 2"/>
          <p:cNvSpPr txBox="1">
            <a:spLocks/>
          </p:cNvSpPr>
          <p:nvPr/>
        </p:nvSpPr>
        <p:spPr>
          <a:xfrm>
            <a:off x="4526954" y="2887687"/>
            <a:ext cx="1446759" cy="4244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/>
              <a:t>ELASTICITY =</a:t>
            </a:r>
            <a:endParaRPr lang="en-US" sz="2000" dirty="0"/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6167506" y="2374884"/>
            <a:ext cx="2163778" cy="437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1</a:t>
            </a:r>
            <a:r>
              <a:rPr lang="en-US" sz="2000" baseline="30000" dirty="0" smtClean="0">
                <a:solidFill>
                  <a:srgbClr val="FF0000"/>
                </a:solidFill>
              </a:rPr>
              <a:t>st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Qty</a:t>
            </a:r>
            <a:r>
              <a:rPr lang="en-US" sz="2000" dirty="0" smtClean="0">
                <a:solidFill>
                  <a:srgbClr val="FF0000"/>
                </a:solidFill>
              </a:rPr>
              <a:t>  -  New </a:t>
            </a:r>
            <a:r>
              <a:rPr lang="en-US" sz="2000" dirty="0" err="1" smtClean="0">
                <a:solidFill>
                  <a:srgbClr val="FF0000"/>
                </a:solidFill>
              </a:rPr>
              <a:t>Qty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5928352" y="3115572"/>
            <a:ext cx="282749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Content Placeholder 2"/>
          <p:cNvSpPr txBox="1">
            <a:spLocks/>
          </p:cNvSpPr>
          <p:nvPr/>
        </p:nvSpPr>
        <p:spPr>
          <a:xfrm>
            <a:off x="6728146" y="2678466"/>
            <a:ext cx="952957" cy="435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1</a:t>
            </a:r>
            <a:r>
              <a:rPr lang="en-US" sz="2000" baseline="30000" dirty="0" smtClean="0">
                <a:solidFill>
                  <a:srgbClr val="FF0000"/>
                </a:solidFill>
              </a:rPr>
              <a:t>st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Qty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6316504" y="2753953"/>
            <a:ext cx="175773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Content Placeholder 2"/>
          <p:cNvSpPr txBox="1">
            <a:spLocks/>
          </p:cNvSpPr>
          <p:nvPr/>
        </p:nvSpPr>
        <p:spPr>
          <a:xfrm>
            <a:off x="6395506" y="3086650"/>
            <a:ext cx="1678730" cy="437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1</a:t>
            </a:r>
            <a:r>
              <a:rPr lang="en-US" sz="2000" baseline="30000" dirty="0" smtClean="0">
                <a:solidFill>
                  <a:srgbClr val="0000FF"/>
                </a:solidFill>
              </a:rPr>
              <a:t>st</a:t>
            </a:r>
            <a:r>
              <a:rPr lang="en-US" sz="2000" dirty="0" smtClean="0">
                <a:solidFill>
                  <a:srgbClr val="0000FF"/>
                </a:solidFill>
              </a:rPr>
              <a:t> $  -  New $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6895666" y="3390232"/>
            <a:ext cx="679601" cy="435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1</a:t>
            </a:r>
            <a:r>
              <a:rPr lang="en-US" sz="2000" baseline="30000" dirty="0" smtClean="0">
                <a:solidFill>
                  <a:srgbClr val="0000FF"/>
                </a:solidFill>
              </a:rPr>
              <a:t>st</a:t>
            </a:r>
            <a:r>
              <a:rPr lang="en-US" sz="2000" dirty="0" smtClean="0">
                <a:solidFill>
                  <a:srgbClr val="0000FF"/>
                </a:solidFill>
              </a:rPr>
              <a:t> $ 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6378184" y="3465719"/>
            <a:ext cx="1757735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Left Arrow 71"/>
          <p:cNvSpPr/>
          <p:nvPr/>
        </p:nvSpPr>
        <p:spPr>
          <a:xfrm rot="4158334">
            <a:off x="2812385" y="3809787"/>
            <a:ext cx="635053" cy="211655"/>
          </a:xfrm>
          <a:prstGeom prst="leftArrow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>
          <a:xfrm>
            <a:off x="5533649" y="4023988"/>
            <a:ext cx="1013437" cy="4371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30 - 27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4931608" y="4794913"/>
            <a:ext cx="220517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Content Placeholder 2"/>
          <p:cNvSpPr txBox="1">
            <a:spLocks/>
          </p:cNvSpPr>
          <p:nvPr/>
        </p:nvSpPr>
        <p:spPr>
          <a:xfrm>
            <a:off x="5746523" y="4357807"/>
            <a:ext cx="467918" cy="435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30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5410480" y="4418176"/>
            <a:ext cx="1015643" cy="1017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Content Placeholder 2"/>
          <p:cNvSpPr txBox="1">
            <a:spLocks/>
          </p:cNvSpPr>
          <p:nvPr/>
        </p:nvSpPr>
        <p:spPr>
          <a:xfrm>
            <a:off x="5323162" y="4765991"/>
            <a:ext cx="1678730" cy="437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$70 - $80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8" name="Content Placeholder 2"/>
          <p:cNvSpPr txBox="1">
            <a:spLocks/>
          </p:cNvSpPr>
          <p:nvPr/>
        </p:nvSpPr>
        <p:spPr>
          <a:xfrm>
            <a:off x="5566278" y="5130045"/>
            <a:ext cx="679601" cy="435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$70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5305840" y="5145060"/>
            <a:ext cx="1074925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Content Placeholder 2"/>
          <p:cNvSpPr txBox="1">
            <a:spLocks/>
          </p:cNvSpPr>
          <p:nvPr/>
        </p:nvSpPr>
        <p:spPr>
          <a:xfrm>
            <a:off x="8136719" y="2469253"/>
            <a:ext cx="738897" cy="435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x 100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0" name="Content Placeholder 2"/>
          <p:cNvSpPr txBox="1">
            <a:spLocks/>
          </p:cNvSpPr>
          <p:nvPr/>
        </p:nvSpPr>
        <p:spPr>
          <a:xfrm>
            <a:off x="8077435" y="3196145"/>
            <a:ext cx="738897" cy="435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x 100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91" name="Content Placeholder 2"/>
          <p:cNvSpPr txBox="1">
            <a:spLocks/>
          </p:cNvSpPr>
          <p:nvPr/>
        </p:nvSpPr>
        <p:spPr>
          <a:xfrm>
            <a:off x="6445640" y="4180048"/>
            <a:ext cx="738897" cy="43588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x 100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3" name="Content Placeholder 2"/>
          <p:cNvSpPr txBox="1">
            <a:spLocks/>
          </p:cNvSpPr>
          <p:nvPr/>
        </p:nvSpPr>
        <p:spPr>
          <a:xfrm>
            <a:off x="6431717" y="4891822"/>
            <a:ext cx="738897" cy="435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x 100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95" name="Content Placeholder 2"/>
          <p:cNvSpPr txBox="1">
            <a:spLocks/>
          </p:cNvSpPr>
          <p:nvPr/>
        </p:nvSpPr>
        <p:spPr>
          <a:xfrm>
            <a:off x="7999458" y="4312452"/>
            <a:ext cx="558632" cy="437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10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7968397" y="4781013"/>
            <a:ext cx="53040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Content Placeholder 2"/>
          <p:cNvSpPr txBox="1">
            <a:spLocks/>
          </p:cNvSpPr>
          <p:nvPr/>
        </p:nvSpPr>
        <p:spPr>
          <a:xfrm>
            <a:off x="8015778" y="4767212"/>
            <a:ext cx="558632" cy="437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14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99" name="Content Placeholder 2"/>
          <p:cNvSpPr txBox="1">
            <a:spLocks/>
          </p:cNvSpPr>
          <p:nvPr/>
        </p:nvSpPr>
        <p:spPr>
          <a:xfrm>
            <a:off x="6474705" y="5735996"/>
            <a:ext cx="904000" cy="628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 smtClean="0"/>
              <a:t>.714</a:t>
            </a:r>
            <a:endParaRPr lang="en-US" sz="2800" dirty="0"/>
          </a:p>
        </p:txBody>
      </p:sp>
      <p:sp>
        <p:nvSpPr>
          <p:cNvPr id="100" name="Content Placeholder 2"/>
          <p:cNvSpPr txBox="1">
            <a:spLocks/>
          </p:cNvSpPr>
          <p:nvPr/>
        </p:nvSpPr>
        <p:spPr>
          <a:xfrm>
            <a:off x="7277279" y="5601151"/>
            <a:ext cx="904000" cy="628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000" b="1" dirty="0"/>
              <a:t>&lt;</a:t>
            </a:r>
            <a:r>
              <a:rPr lang="en-US" sz="4000" b="1" dirty="0" smtClean="0"/>
              <a:t> 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 rot="20451253">
            <a:off x="1788915" y="1984658"/>
            <a:ext cx="5497583" cy="1569660"/>
          </a:xfrm>
          <a:prstGeom prst="rect">
            <a:avLst/>
          </a:prstGeom>
          <a:solidFill>
            <a:srgbClr val="FFFF00"/>
          </a:solidFill>
          <a:ln w="57150" cmpd="sng">
            <a:solidFill>
              <a:srgbClr val="3366FF"/>
            </a:solidFill>
          </a:ln>
          <a:effectLst>
            <a:outerShdw blurRad="50800" dist="520700" dir="1200000" algn="l" rotWithShape="0">
              <a:schemeClr val="accent1">
                <a:lumMod val="75000"/>
                <a:alpha val="3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3366FF"/>
                </a:solidFill>
              </a:rPr>
              <a:t> </a:t>
            </a:r>
            <a:r>
              <a:rPr lang="en-US" sz="9600" b="1" dirty="0" smtClean="0">
                <a:solidFill>
                  <a:srgbClr val="3366FF"/>
                </a:solidFill>
              </a:rPr>
              <a:t>INELASTIC</a:t>
            </a:r>
            <a:endParaRPr lang="en-US" sz="96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5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10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1814</TotalTime>
  <Words>486</Words>
  <Application>Microsoft Office PowerPoint</Application>
  <PresentationFormat>On-screen Show (4:3)</PresentationFormat>
  <Paragraphs>168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Office Theme</vt:lpstr>
      <vt:lpstr>Market Factors that Affect Price</vt:lpstr>
      <vt:lpstr>PowerPoint Presentation</vt:lpstr>
      <vt:lpstr>Elasticity</vt:lpstr>
      <vt:lpstr>Law of Demand</vt:lpstr>
      <vt:lpstr>Law of Demand</vt:lpstr>
      <vt:lpstr>Elasticity</vt:lpstr>
      <vt:lpstr>Calculating Elasticity</vt:lpstr>
      <vt:lpstr>Calculating Elasticity</vt:lpstr>
      <vt:lpstr>Calculating Elasticity</vt:lpstr>
      <vt:lpstr>Elasticity Factors</vt:lpstr>
      <vt:lpstr>Availability of Substitutes</vt:lpstr>
      <vt:lpstr>Brand Loyalty</vt:lpstr>
      <vt:lpstr>Price Relative to Income</vt:lpstr>
      <vt:lpstr>Luxury vs. Necessity</vt:lpstr>
      <vt:lpstr>Urgency of Purchase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Laws of Supply and Demand</dc:title>
  <dc:creator>Ron LeBlanc</dc:creator>
  <cp:lastModifiedBy>Ronald LeBlanc</cp:lastModifiedBy>
  <cp:revision>58</cp:revision>
  <dcterms:created xsi:type="dcterms:W3CDTF">2013-02-18T14:30:01Z</dcterms:created>
  <dcterms:modified xsi:type="dcterms:W3CDTF">2015-03-25T13:37:32Z</dcterms:modified>
</cp:coreProperties>
</file>