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912E-5FBF-594F-9571-681B99AB396F}" type="datetimeFigureOut">
              <a:rPr lang="en-US" smtClean="0"/>
              <a:t>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EF34-79CB-D14D-84CE-1A859ADD3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1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912E-5FBF-594F-9571-681B99AB396F}" type="datetimeFigureOut">
              <a:rPr lang="en-US" smtClean="0"/>
              <a:t>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EF34-79CB-D14D-84CE-1A859ADD3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7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912E-5FBF-594F-9571-681B99AB396F}" type="datetimeFigureOut">
              <a:rPr lang="en-US" smtClean="0"/>
              <a:t>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EF34-79CB-D14D-84CE-1A859ADD3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0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912E-5FBF-594F-9571-681B99AB396F}" type="datetimeFigureOut">
              <a:rPr lang="en-US" smtClean="0"/>
              <a:t>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EF34-79CB-D14D-84CE-1A859ADD3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6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912E-5FBF-594F-9571-681B99AB396F}" type="datetimeFigureOut">
              <a:rPr lang="en-US" smtClean="0"/>
              <a:t>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EF34-79CB-D14D-84CE-1A859ADD3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0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912E-5FBF-594F-9571-681B99AB396F}" type="datetimeFigureOut">
              <a:rPr lang="en-US" smtClean="0"/>
              <a:t>2/18/13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EF34-79CB-D14D-84CE-1A859ADD3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6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912E-5FBF-594F-9571-681B99AB396F}" type="datetimeFigureOut">
              <a:rPr lang="en-US" smtClean="0"/>
              <a:t>2/18/13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EF34-79CB-D14D-84CE-1A859ADD3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0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912E-5FBF-594F-9571-681B99AB396F}" type="datetimeFigureOut">
              <a:rPr lang="en-US" smtClean="0"/>
              <a:t>2/18/13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EF34-79CB-D14D-84CE-1A859ADD3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9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912E-5FBF-594F-9571-681B99AB396F}" type="datetimeFigureOut">
              <a:rPr lang="en-US" smtClean="0"/>
              <a:t>2/18/13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EF34-79CB-D14D-84CE-1A859ADD3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9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912E-5FBF-594F-9571-681B99AB396F}" type="datetimeFigureOut">
              <a:rPr lang="en-US" smtClean="0"/>
              <a:t>2/18/13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EF34-79CB-D14D-84CE-1A859ADD3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8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912E-5FBF-594F-9571-681B99AB396F}" type="datetimeFigureOut">
              <a:rPr lang="en-US" smtClean="0"/>
              <a:t>2/18/13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EF34-79CB-D14D-84CE-1A859ADD3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8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5912E-5FBF-594F-9571-681B99AB396F}" type="datetimeFigureOut">
              <a:rPr lang="en-US" smtClean="0"/>
              <a:t>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3EF34-79CB-D14D-84CE-1A859ADD3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3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3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776" y="777462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DEMAND</a:t>
            </a:r>
            <a:endParaRPr lang="en-US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651"/>
          <a:stretch/>
        </p:blipFill>
        <p:spPr>
          <a:xfrm>
            <a:off x="3257948" y="2528771"/>
            <a:ext cx="2678145" cy="350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75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1823267" y="2650133"/>
            <a:ext cx="1570990" cy="1570990"/>
          </a:xfrm>
          <a:prstGeom prst="line">
            <a:avLst/>
          </a:prstGeom>
          <a:ln w="57150" cmpd="sng">
            <a:solidFill>
              <a:srgbClr val="FF7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97704" y="1435800"/>
            <a:ext cx="3023266" cy="6902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SHIFTS</a:t>
            </a:r>
            <a:r>
              <a:rPr lang="en-US" dirty="0" smtClean="0"/>
              <a:t> in the Demand Curve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53415" y="2000825"/>
            <a:ext cx="3740150" cy="3161665"/>
            <a:chOff x="0" y="0"/>
            <a:chExt cx="3740150" cy="31616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0025" y="0"/>
              <a:ext cx="0" cy="29438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3200" y="2940685"/>
              <a:ext cx="35369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46189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199580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4495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07886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600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8010" y="275590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56310" y="276161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36040" y="276034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91640" y="276606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86610" y="275209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8410" y="275780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86710" y="274447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55010" y="275018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715" y="219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21"/>
          <p:cNvSpPr txBox="1"/>
          <p:nvPr/>
        </p:nvSpPr>
        <p:spPr>
          <a:xfrm>
            <a:off x="43815" y="339909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/>
                <a:ea typeface="ＭＳ 明朝"/>
                <a:cs typeface="Times New Roman"/>
              </a:rPr>
              <a:t>$1.25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16330" y="3545780"/>
            <a:ext cx="3039110" cy="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19070" y="3533715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27"/>
          <p:cNvSpPr txBox="1"/>
          <p:nvPr/>
        </p:nvSpPr>
        <p:spPr>
          <a:xfrm>
            <a:off x="2577465" y="514534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25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26250" y="2649039"/>
            <a:ext cx="1570990" cy="1570990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8"/>
          <p:cNvSpPr txBox="1"/>
          <p:nvPr/>
        </p:nvSpPr>
        <p:spPr>
          <a:xfrm>
            <a:off x="3732850" y="5159829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effectLst/>
                <a:latin typeface="Calibri"/>
                <a:ea typeface="ＭＳ 明朝"/>
                <a:cs typeface="Times New Roman"/>
              </a:rPr>
              <a:t>0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517710" y="4341314"/>
            <a:ext cx="676275" cy="1078230"/>
            <a:chOff x="0" y="0"/>
            <a:chExt cx="676275" cy="107823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8" r="37157"/>
            <a:stretch/>
          </p:blipFill>
          <p:spPr bwMode="auto">
            <a:xfrm>
              <a:off x="0" y="0"/>
              <a:ext cx="619125" cy="10782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 rot="777392">
              <a:off x="572135" y="546735"/>
              <a:ext cx="104140" cy="28829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98" y="1463403"/>
            <a:ext cx="392702" cy="62665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354582" y="4058883"/>
            <a:ext cx="51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42" name="Text Box 70"/>
          <p:cNvSpPr txBox="1"/>
          <p:nvPr/>
        </p:nvSpPr>
        <p:spPr>
          <a:xfrm>
            <a:off x="5383899" y="1366769"/>
            <a:ext cx="3050876" cy="77312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effectLst/>
                <a:latin typeface="Calibri"/>
                <a:ea typeface="ＭＳ 明朝"/>
                <a:cs typeface="Times New Roman"/>
              </a:rPr>
              <a:t>Expectations</a:t>
            </a:r>
            <a:endParaRPr lang="en-US" sz="4000" dirty="0">
              <a:effectLst/>
              <a:ea typeface="ＭＳ 明朝"/>
              <a:cs typeface="Times New Roman"/>
            </a:endParaRPr>
          </a:p>
        </p:txBody>
      </p:sp>
      <p:sp>
        <p:nvSpPr>
          <p:cNvPr id="44" name="Text Box 84"/>
          <p:cNvSpPr txBox="1"/>
          <p:nvPr/>
        </p:nvSpPr>
        <p:spPr>
          <a:xfrm>
            <a:off x="5618581" y="4098452"/>
            <a:ext cx="2940437" cy="160331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ea typeface="ＭＳ 明朝"/>
                <a:cs typeface="Times New Roman"/>
              </a:rPr>
              <a:t>What if you knew there was going to be a sale on coffee next week?</a:t>
            </a:r>
            <a:endParaRPr lang="en-US" sz="2800" dirty="0">
              <a:effectLst/>
              <a:ea typeface="ＭＳ 明朝"/>
              <a:cs typeface="Times New Roman"/>
            </a:endParaRPr>
          </a:p>
        </p:txBody>
      </p:sp>
      <p:sp>
        <p:nvSpPr>
          <p:cNvPr id="47" name="Text Box 84"/>
          <p:cNvSpPr txBox="1"/>
          <p:nvPr/>
        </p:nvSpPr>
        <p:spPr>
          <a:xfrm>
            <a:off x="166204" y="5770799"/>
            <a:ext cx="5272914" cy="6902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effectLst/>
                <a:ea typeface="ＭＳ 明朝"/>
                <a:cs typeface="Times New Roman"/>
              </a:rPr>
              <a:t>Less coffee is demanded at $1.25</a:t>
            </a:r>
            <a:endParaRPr lang="en-US" sz="2800" dirty="0">
              <a:effectLst/>
              <a:ea typeface="ＭＳ 明朝"/>
              <a:cs typeface="Times New Roman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720113" y="4349338"/>
            <a:ext cx="676985" cy="563150"/>
            <a:chOff x="4086787" y="3686663"/>
            <a:chExt cx="676985" cy="563150"/>
          </a:xfrm>
        </p:grpSpPr>
        <p:sp>
          <p:nvSpPr>
            <p:cNvPr id="48" name="TextBox 47"/>
            <p:cNvSpPr txBox="1"/>
            <p:nvPr/>
          </p:nvSpPr>
          <p:spPr>
            <a:xfrm>
              <a:off x="4086787" y="3686663"/>
              <a:ext cx="510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D</a:t>
              </a:r>
              <a:endParaRPr lang="en-US" sz="24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52992" y="3880481"/>
              <a:ext cx="510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</p:grpSp>
      <p:cxnSp>
        <p:nvCxnSpPr>
          <p:cNvPr id="51" name="Straight Connector 50"/>
          <p:cNvCxnSpPr/>
          <p:nvPr/>
        </p:nvCxnSpPr>
        <p:spPr>
          <a:xfrm flipH="1" flipV="1">
            <a:off x="1579565" y="3563418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Box 29"/>
          <p:cNvSpPr txBox="1"/>
          <p:nvPr/>
        </p:nvSpPr>
        <p:spPr>
          <a:xfrm>
            <a:off x="1410655" y="5210608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10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sp>
        <p:nvSpPr>
          <p:cNvPr id="53" name="Notched Right Arrow 52"/>
          <p:cNvSpPr/>
          <p:nvPr/>
        </p:nvSpPr>
        <p:spPr>
          <a:xfrm flipH="1">
            <a:off x="1535750" y="3113203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4" name="Notched Right Arrow 53"/>
          <p:cNvSpPr/>
          <p:nvPr/>
        </p:nvSpPr>
        <p:spPr>
          <a:xfrm flipH="1">
            <a:off x="2241870" y="3896158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45" name="Picture 4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9" t="15195" r="8815" b="28030"/>
          <a:stretch/>
        </p:blipFill>
        <p:spPr bwMode="auto">
          <a:xfrm>
            <a:off x="6198611" y="2298768"/>
            <a:ext cx="1573530" cy="10560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/>
          <p:cNvPicPr/>
          <p:nvPr/>
        </p:nvPicPr>
        <p:blipFill rotWithShape="1"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10845" r="4264" b="19481"/>
          <a:stretch/>
        </p:blipFill>
        <p:spPr bwMode="auto">
          <a:xfrm>
            <a:off x="6344940" y="3223645"/>
            <a:ext cx="1233933" cy="793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191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9706E-6 -4.12309E-6 L -0.06774 0.0703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7" y="35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/>
      <p:bldP spid="42" grpId="0"/>
      <p:bldP spid="44" grpId="0"/>
      <p:bldP spid="47" grpId="0" animBg="1"/>
      <p:bldP spid="52" grpId="0"/>
      <p:bldP spid="53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1823267" y="2650133"/>
            <a:ext cx="1570990" cy="1570990"/>
          </a:xfrm>
          <a:prstGeom prst="line">
            <a:avLst/>
          </a:prstGeom>
          <a:ln w="57150" cmpd="sng">
            <a:solidFill>
              <a:srgbClr val="FF7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83899" y="1449602"/>
            <a:ext cx="3119899" cy="67648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SHIFTS</a:t>
            </a:r>
            <a:r>
              <a:rPr lang="en-US" dirty="0" smtClean="0"/>
              <a:t> in the Demand Curve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53415" y="2000825"/>
            <a:ext cx="3740150" cy="3161665"/>
            <a:chOff x="0" y="0"/>
            <a:chExt cx="3740150" cy="31616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0025" y="0"/>
              <a:ext cx="0" cy="29438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3200" y="2940685"/>
              <a:ext cx="35369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46189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199580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4495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07886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600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8010" y="275590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56310" y="276161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36040" y="276034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91640" y="276606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86610" y="275209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8410" y="275780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86710" y="274447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55010" y="275018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715" y="219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21"/>
          <p:cNvSpPr txBox="1"/>
          <p:nvPr/>
        </p:nvSpPr>
        <p:spPr>
          <a:xfrm>
            <a:off x="43815" y="339909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/>
                <a:ea typeface="ＭＳ 明朝"/>
                <a:cs typeface="Times New Roman"/>
              </a:rPr>
              <a:t>$1.25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16330" y="3545780"/>
            <a:ext cx="3039110" cy="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19070" y="3533715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27"/>
          <p:cNvSpPr txBox="1"/>
          <p:nvPr/>
        </p:nvSpPr>
        <p:spPr>
          <a:xfrm>
            <a:off x="2577465" y="514534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25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26250" y="2649039"/>
            <a:ext cx="1570990" cy="1570990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861755" y="3523434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8"/>
          <p:cNvSpPr txBox="1"/>
          <p:nvPr/>
        </p:nvSpPr>
        <p:spPr>
          <a:xfrm>
            <a:off x="3732850" y="5159829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40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sp>
        <p:nvSpPr>
          <p:cNvPr id="32" name="Notched Right Arrow 31"/>
          <p:cNvSpPr/>
          <p:nvPr/>
        </p:nvSpPr>
        <p:spPr>
          <a:xfrm>
            <a:off x="2621600" y="2958919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Notched Right Arrow 32"/>
          <p:cNvSpPr/>
          <p:nvPr/>
        </p:nvSpPr>
        <p:spPr>
          <a:xfrm>
            <a:off x="3327720" y="3741874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517710" y="4341314"/>
            <a:ext cx="676275" cy="1078230"/>
            <a:chOff x="0" y="0"/>
            <a:chExt cx="676275" cy="107823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8" r="37157"/>
            <a:stretch/>
          </p:blipFill>
          <p:spPr bwMode="auto">
            <a:xfrm>
              <a:off x="0" y="0"/>
              <a:ext cx="619125" cy="10782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 rot="777392">
              <a:off x="572135" y="546735"/>
              <a:ext cx="104140" cy="28829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98" y="1463403"/>
            <a:ext cx="392702" cy="62665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354582" y="4058883"/>
            <a:ext cx="51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42" name="Text Box 70"/>
          <p:cNvSpPr txBox="1"/>
          <p:nvPr/>
        </p:nvSpPr>
        <p:spPr>
          <a:xfrm>
            <a:off x="5463892" y="1352964"/>
            <a:ext cx="2915664" cy="77312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effectLst/>
                <a:latin typeface="Calibri"/>
                <a:ea typeface="ＭＳ 明朝"/>
                <a:cs typeface="Times New Roman"/>
              </a:rPr>
              <a:t>Expectations</a:t>
            </a:r>
            <a:endParaRPr lang="en-US" sz="4000" dirty="0">
              <a:effectLst/>
              <a:ea typeface="ＭＳ 明朝"/>
              <a:cs typeface="Times New Roman"/>
            </a:endParaRPr>
          </a:p>
        </p:txBody>
      </p:sp>
      <p:sp>
        <p:nvSpPr>
          <p:cNvPr id="44" name="Text Box 84"/>
          <p:cNvSpPr txBox="1"/>
          <p:nvPr/>
        </p:nvSpPr>
        <p:spPr>
          <a:xfrm>
            <a:off x="5590971" y="3905173"/>
            <a:ext cx="2940437" cy="236263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ea typeface="ＭＳ 明朝"/>
                <a:cs typeface="Times New Roman"/>
              </a:rPr>
              <a:t>What if you knew that a sale on coffee were ending tonight?</a:t>
            </a:r>
            <a:endParaRPr lang="en-US" sz="2800" dirty="0">
              <a:effectLst/>
              <a:ea typeface="ＭＳ 明朝"/>
              <a:cs typeface="Times New Roman"/>
            </a:endParaRPr>
          </a:p>
        </p:txBody>
      </p:sp>
      <p:sp>
        <p:nvSpPr>
          <p:cNvPr id="47" name="Text Box 84"/>
          <p:cNvSpPr txBox="1"/>
          <p:nvPr/>
        </p:nvSpPr>
        <p:spPr>
          <a:xfrm>
            <a:off x="166204" y="5770799"/>
            <a:ext cx="5410963" cy="6902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effectLst/>
                <a:ea typeface="ＭＳ 明朝"/>
                <a:cs typeface="Times New Roman"/>
              </a:rPr>
              <a:t>More coffee is demanded at $1.25</a:t>
            </a:r>
            <a:endParaRPr lang="en-US" sz="2800" dirty="0">
              <a:effectLst/>
              <a:ea typeface="ＭＳ 明朝"/>
              <a:cs typeface="Times New Roman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086787" y="3686663"/>
            <a:ext cx="690790" cy="563150"/>
            <a:chOff x="4086787" y="3686663"/>
            <a:chExt cx="690790" cy="563150"/>
          </a:xfrm>
        </p:grpSpPr>
        <p:sp>
          <p:nvSpPr>
            <p:cNvPr id="48" name="TextBox 47"/>
            <p:cNvSpPr txBox="1"/>
            <p:nvPr/>
          </p:nvSpPr>
          <p:spPr>
            <a:xfrm>
              <a:off x="4086787" y="3686663"/>
              <a:ext cx="510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D</a:t>
              </a:r>
              <a:endParaRPr lang="en-US" sz="24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66797" y="3880481"/>
              <a:ext cx="510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</p:grpSp>
      <p:pic>
        <p:nvPicPr>
          <p:cNvPr id="52" name="Picture 5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850" y="2227987"/>
            <a:ext cx="1543510" cy="1692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56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1716E-6 6.15456E-7 L 0.07104 -0.0724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4" y="-36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  <p:bldP spid="44" grpId="0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1823267" y="2650133"/>
            <a:ext cx="1570990" cy="1570990"/>
          </a:xfrm>
          <a:prstGeom prst="line">
            <a:avLst/>
          </a:prstGeom>
          <a:ln w="57150" cmpd="sng">
            <a:solidFill>
              <a:srgbClr val="FF7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176828" y="1339160"/>
            <a:ext cx="3451215" cy="12839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SHIFTS</a:t>
            </a:r>
            <a:r>
              <a:rPr lang="en-US" dirty="0" smtClean="0"/>
              <a:t> in the Demand Curve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53415" y="2000825"/>
            <a:ext cx="3740150" cy="3161665"/>
            <a:chOff x="0" y="0"/>
            <a:chExt cx="3740150" cy="31616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0025" y="0"/>
              <a:ext cx="0" cy="29438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3200" y="2940685"/>
              <a:ext cx="35369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46189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199580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4495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07886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600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8010" y="275590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56310" y="276161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36040" y="276034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91640" y="276606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86610" y="275209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8410" y="275780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86710" y="274447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55010" y="275018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715" y="219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21"/>
          <p:cNvSpPr txBox="1"/>
          <p:nvPr/>
        </p:nvSpPr>
        <p:spPr>
          <a:xfrm>
            <a:off x="43815" y="339909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/>
                <a:ea typeface="ＭＳ 明朝"/>
                <a:cs typeface="Times New Roman"/>
              </a:rPr>
              <a:t>$1.25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16330" y="3545780"/>
            <a:ext cx="3039110" cy="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19070" y="3533715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27"/>
          <p:cNvSpPr txBox="1"/>
          <p:nvPr/>
        </p:nvSpPr>
        <p:spPr>
          <a:xfrm>
            <a:off x="2577465" y="514534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25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26250" y="2649039"/>
            <a:ext cx="1570990" cy="1570990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8"/>
          <p:cNvSpPr txBox="1"/>
          <p:nvPr/>
        </p:nvSpPr>
        <p:spPr>
          <a:xfrm>
            <a:off x="3732850" y="5159829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effectLst/>
                <a:latin typeface="Calibri"/>
                <a:ea typeface="ＭＳ 明朝"/>
                <a:cs typeface="Times New Roman"/>
              </a:rPr>
              <a:t>0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517710" y="4341314"/>
            <a:ext cx="676275" cy="1078230"/>
            <a:chOff x="0" y="0"/>
            <a:chExt cx="676275" cy="107823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8" r="37157"/>
            <a:stretch/>
          </p:blipFill>
          <p:spPr bwMode="auto">
            <a:xfrm>
              <a:off x="0" y="0"/>
              <a:ext cx="619125" cy="10782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 rot="777392">
              <a:off x="572135" y="546735"/>
              <a:ext cx="104140" cy="28829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98" y="1463403"/>
            <a:ext cx="392702" cy="62665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354582" y="4058883"/>
            <a:ext cx="51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42" name="Text Box 70"/>
          <p:cNvSpPr txBox="1"/>
          <p:nvPr/>
        </p:nvSpPr>
        <p:spPr>
          <a:xfrm>
            <a:off x="5149218" y="1270126"/>
            <a:ext cx="3465022" cy="128393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effectLst/>
                <a:latin typeface="Calibri"/>
                <a:ea typeface="ＭＳ 明朝"/>
                <a:cs typeface="Times New Roman"/>
              </a:rPr>
              <a:t>Price of Related Goods</a:t>
            </a:r>
            <a:endParaRPr lang="en-US" sz="4000" dirty="0">
              <a:effectLst/>
              <a:ea typeface="ＭＳ 明朝"/>
              <a:cs typeface="Times New Roman"/>
            </a:endParaRPr>
          </a:p>
        </p:txBody>
      </p:sp>
      <p:sp>
        <p:nvSpPr>
          <p:cNvPr id="47" name="Text Box 84"/>
          <p:cNvSpPr txBox="1"/>
          <p:nvPr/>
        </p:nvSpPr>
        <p:spPr>
          <a:xfrm>
            <a:off x="166204" y="5784605"/>
            <a:ext cx="5245305" cy="6902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effectLst/>
                <a:ea typeface="ＭＳ 明朝"/>
                <a:cs typeface="Times New Roman"/>
              </a:rPr>
              <a:t>Less coffee is demanded at $1.25</a:t>
            </a:r>
            <a:endParaRPr lang="en-US" sz="2800" dirty="0">
              <a:effectLst/>
              <a:ea typeface="ＭＳ 明朝"/>
              <a:cs typeface="Times New Roman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720113" y="4349338"/>
            <a:ext cx="676985" cy="563150"/>
            <a:chOff x="4086787" y="3686663"/>
            <a:chExt cx="676985" cy="563150"/>
          </a:xfrm>
        </p:grpSpPr>
        <p:sp>
          <p:nvSpPr>
            <p:cNvPr id="48" name="TextBox 47"/>
            <p:cNvSpPr txBox="1"/>
            <p:nvPr/>
          </p:nvSpPr>
          <p:spPr>
            <a:xfrm>
              <a:off x="4086787" y="3686663"/>
              <a:ext cx="510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D</a:t>
              </a:r>
              <a:endParaRPr lang="en-US" sz="24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52992" y="3880481"/>
              <a:ext cx="510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</p:grpSp>
      <p:cxnSp>
        <p:nvCxnSpPr>
          <p:cNvPr id="51" name="Straight Connector 50"/>
          <p:cNvCxnSpPr/>
          <p:nvPr/>
        </p:nvCxnSpPr>
        <p:spPr>
          <a:xfrm flipH="1" flipV="1">
            <a:off x="1579565" y="3563418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Box 29"/>
          <p:cNvSpPr txBox="1"/>
          <p:nvPr/>
        </p:nvSpPr>
        <p:spPr>
          <a:xfrm>
            <a:off x="1410655" y="5210608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10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sp>
        <p:nvSpPr>
          <p:cNvPr id="53" name="Notched Right Arrow 52"/>
          <p:cNvSpPr/>
          <p:nvPr/>
        </p:nvSpPr>
        <p:spPr>
          <a:xfrm flipH="1">
            <a:off x="1535750" y="3113203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4" name="Notched Right Arrow 53"/>
          <p:cNvSpPr/>
          <p:nvPr/>
        </p:nvSpPr>
        <p:spPr>
          <a:xfrm flipH="1">
            <a:off x="2241870" y="3896158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177374" y="2623630"/>
            <a:ext cx="3451215" cy="731164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 Box 70"/>
          <p:cNvSpPr txBox="1"/>
          <p:nvPr/>
        </p:nvSpPr>
        <p:spPr>
          <a:xfrm>
            <a:off x="5163571" y="2596015"/>
            <a:ext cx="3465022" cy="67594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chemeClr val="bg1"/>
                </a:solidFill>
                <a:effectLst/>
                <a:latin typeface="Calibri"/>
                <a:ea typeface="ＭＳ 明朝"/>
                <a:cs typeface="Times New Roman"/>
              </a:rPr>
              <a:t>SUBSTITUTES</a:t>
            </a:r>
            <a:endParaRPr lang="en-US" sz="4000" dirty="0">
              <a:solidFill>
                <a:schemeClr val="bg1"/>
              </a:solidFill>
              <a:effectLst/>
              <a:ea typeface="ＭＳ 明朝"/>
              <a:cs typeface="Times New Roman"/>
            </a:endParaRPr>
          </a:p>
        </p:txBody>
      </p:sp>
      <p:pic>
        <p:nvPicPr>
          <p:cNvPr id="57" name="Picture 5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118" y="3512782"/>
            <a:ext cx="1339071" cy="2559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5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6" r="24875"/>
          <a:stretch/>
        </p:blipFill>
        <p:spPr bwMode="auto">
          <a:xfrm rot="1332106">
            <a:off x="7504403" y="4636316"/>
            <a:ext cx="739603" cy="17973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47" y="4601226"/>
            <a:ext cx="1254171" cy="1500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59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9706E-6 -4.12309E-6 L -0.06774 0.070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7" y="35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/>
      <p:bldP spid="42" grpId="0"/>
      <p:bldP spid="47" grpId="0" animBg="1"/>
      <p:bldP spid="52" grpId="0"/>
      <p:bldP spid="53" grpId="0" animBg="1"/>
      <p:bldP spid="54" grpId="0" animBg="1"/>
      <p:bldP spid="56" grpId="0" animBg="1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1823267" y="2650133"/>
            <a:ext cx="1570990" cy="1570990"/>
          </a:xfrm>
          <a:prstGeom prst="line">
            <a:avLst/>
          </a:prstGeom>
          <a:ln w="57150" cmpd="sng">
            <a:solidFill>
              <a:srgbClr val="FF7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SHIFTS</a:t>
            </a:r>
            <a:r>
              <a:rPr lang="en-US" dirty="0" smtClean="0"/>
              <a:t> in the Demand Curve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53415" y="2000825"/>
            <a:ext cx="3740150" cy="3161665"/>
            <a:chOff x="0" y="0"/>
            <a:chExt cx="3740150" cy="31616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0025" y="0"/>
              <a:ext cx="0" cy="29438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3200" y="2940685"/>
              <a:ext cx="35369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46189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199580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4495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07886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600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8010" y="275590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56310" y="276161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36040" y="276034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91640" y="276606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86610" y="275209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8410" y="275780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86710" y="274447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55010" y="275018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715" y="219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21"/>
          <p:cNvSpPr txBox="1"/>
          <p:nvPr/>
        </p:nvSpPr>
        <p:spPr>
          <a:xfrm>
            <a:off x="43815" y="339909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/>
                <a:ea typeface="ＭＳ 明朝"/>
                <a:cs typeface="Times New Roman"/>
              </a:rPr>
              <a:t>$1.25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16330" y="3545780"/>
            <a:ext cx="3039110" cy="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19070" y="3533715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27"/>
          <p:cNvSpPr txBox="1"/>
          <p:nvPr/>
        </p:nvSpPr>
        <p:spPr>
          <a:xfrm>
            <a:off x="2577465" y="514534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25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26250" y="2649039"/>
            <a:ext cx="1570990" cy="1570990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861755" y="3523434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8"/>
          <p:cNvSpPr txBox="1"/>
          <p:nvPr/>
        </p:nvSpPr>
        <p:spPr>
          <a:xfrm>
            <a:off x="3732850" y="5159829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40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sp>
        <p:nvSpPr>
          <p:cNvPr id="32" name="Notched Right Arrow 31"/>
          <p:cNvSpPr/>
          <p:nvPr/>
        </p:nvSpPr>
        <p:spPr>
          <a:xfrm>
            <a:off x="2621600" y="2958919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Notched Right Arrow 32"/>
          <p:cNvSpPr/>
          <p:nvPr/>
        </p:nvSpPr>
        <p:spPr>
          <a:xfrm>
            <a:off x="3327720" y="3741874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517710" y="4341314"/>
            <a:ext cx="676275" cy="1078230"/>
            <a:chOff x="0" y="0"/>
            <a:chExt cx="676275" cy="107823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8" r="37157"/>
            <a:stretch/>
          </p:blipFill>
          <p:spPr bwMode="auto">
            <a:xfrm>
              <a:off x="0" y="0"/>
              <a:ext cx="619125" cy="10782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 rot="777392">
              <a:off x="572135" y="546735"/>
              <a:ext cx="104140" cy="28829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98" y="1463403"/>
            <a:ext cx="392702" cy="62665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354582" y="4058883"/>
            <a:ext cx="51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47" name="Text Box 84"/>
          <p:cNvSpPr txBox="1"/>
          <p:nvPr/>
        </p:nvSpPr>
        <p:spPr>
          <a:xfrm>
            <a:off x="166204" y="5770799"/>
            <a:ext cx="5341939" cy="6902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effectLst/>
                <a:ea typeface="ＭＳ 明朝"/>
                <a:cs typeface="Times New Roman"/>
              </a:rPr>
              <a:t>More coffee is demanded at $1.25</a:t>
            </a:r>
            <a:endParaRPr lang="en-US" sz="2800" dirty="0">
              <a:effectLst/>
              <a:ea typeface="ＭＳ 明朝"/>
              <a:cs typeface="Times New Roman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086787" y="3686663"/>
            <a:ext cx="690790" cy="563150"/>
            <a:chOff x="4086787" y="3686663"/>
            <a:chExt cx="690790" cy="563150"/>
          </a:xfrm>
        </p:grpSpPr>
        <p:sp>
          <p:nvSpPr>
            <p:cNvPr id="48" name="TextBox 47"/>
            <p:cNvSpPr txBox="1"/>
            <p:nvPr/>
          </p:nvSpPr>
          <p:spPr>
            <a:xfrm>
              <a:off x="4086787" y="3686663"/>
              <a:ext cx="510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D</a:t>
              </a:r>
              <a:endParaRPr lang="en-US" sz="24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66797" y="3880481"/>
              <a:ext cx="510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5176828" y="1339160"/>
            <a:ext cx="3451215" cy="12839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177374" y="2623630"/>
            <a:ext cx="3451215" cy="731164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Box 70"/>
          <p:cNvSpPr txBox="1"/>
          <p:nvPr/>
        </p:nvSpPr>
        <p:spPr>
          <a:xfrm>
            <a:off x="5163571" y="2596015"/>
            <a:ext cx="3465022" cy="67594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chemeClr val="bg1"/>
                </a:solidFill>
                <a:effectLst/>
                <a:latin typeface="Calibri"/>
                <a:ea typeface="ＭＳ 明朝"/>
                <a:cs typeface="Times New Roman"/>
              </a:rPr>
              <a:t>SUBSTITUTES</a:t>
            </a:r>
            <a:endParaRPr lang="en-US" sz="4000" dirty="0">
              <a:solidFill>
                <a:schemeClr val="bg1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51" name="Text Box 70"/>
          <p:cNvSpPr txBox="1"/>
          <p:nvPr/>
        </p:nvSpPr>
        <p:spPr>
          <a:xfrm>
            <a:off x="5149218" y="1270126"/>
            <a:ext cx="3465022" cy="128393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effectLst/>
                <a:latin typeface="Calibri"/>
                <a:ea typeface="ＭＳ 明朝"/>
                <a:cs typeface="Times New Roman"/>
              </a:rPr>
              <a:t>Price of Related Goods</a:t>
            </a:r>
            <a:endParaRPr lang="en-US" sz="4000" dirty="0">
              <a:effectLst/>
              <a:ea typeface="ＭＳ 明朝"/>
              <a:cs typeface="Times New Roman"/>
            </a:endParaRPr>
          </a:p>
        </p:txBody>
      </p:sp>
      <p:pic>
        <p:nvPicPr>
          <p:cNvPr id="53" name="Picture 5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28" y="3514169"/>
            <a:ext cx="2125949" cy="2422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92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1716E-6 6.15456E-7 L 0.07104 -0.072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4" y="-36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1823267" y="2650133"/>
            <a:ext cx="1570990" cy="1570990"/>
          </a:xfrm>
          <a:prstGeom prst="line">
            <a:avLst/>
          </a:prstGeom>
          <a:ln w="57150" cmpd="sng">
            <a:solidFill>
              <a:srgbClr val="FF7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SHIFTS</a:t>
            </a:r>
            <a:r>
              <a:rPr lang="en-US" dirty="0" smtClean="0"/>
              <a:t> in the Demand Curve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53415" y="2000825"/>
            <a:ext cx="3740150" cy="3161665"/>
            <a:chOff x="0" y="0"/>
            <a:chExt cx="3740150" cy="31616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0025" y="0"/>
              <a:ext cx="0" cy="29438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3200" y="2940685"/>
              <a:ext cx="35369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46189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199580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4495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07886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600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8010" y="275590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56310" y="276161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36040" y="276034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91640" y="276606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86610" y="275209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8410" y="275780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86710" y="274447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55010" y="275018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715" y="219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21"/>
          <p:cNvSpPr txBox="1"/>
          <p:nvPr/>
        </p:nvSpPr>
        <p:spPr>
          <a:xfrm>
            <a:off x="43815" y="339909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/>
                <a:ea typeface="ＭＳ 明朝"/>
                <a:cs typeface="Times New Roman"/>
              </a:rPr>
              <a:t>$1.25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16330" y="3545780"/>
            <a:ext cx="3039110" cy="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19070" y="3533715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27"/>
          <p:cNvSpPr txBox="1"/>
          <p:nvPr/>
        </p:nvSpPr>
        <p:spPr>
          <a:xfrm>
            <a:off x="2577465" y="514534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25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26250" y="2649039"/>
            <a:ext cx="1570990" cy="1570990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861755" y="3523434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8"/>
          <p:cNvSpPr txBox="1"/>
          <p:nvPr/>
        </p:nvSpPr>
        <p:spPr>
          <a:xfrm>
            <a:off x="3732850" y="5159829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40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sp>
        <p:nvSpPr>
          <p:cNvPr id="32" name="Notched Right Arrow 31"/>
          <p:cNvSpPr/>
          <p:nvPr/>
        </p:nvSpPr>
        <p:spPr>
          <a:xfrm>
            <a:off x="2621600" y="2958919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Notched Right Arrow 32"/>
          <p:cNvSpPr/>
          <p:nvPr/>
        </p:nvSpPr>
        <p:spPr>
          <a:xfrm>
            <a:off x="3327720" y="3741874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517710" y="4341314"/>
            <a:ext cx="676275" cy="1078230"/>
            <a:chOff x="0" y="0"/>
            <a:chExt cx="676275" cy="107823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8" r="37157"/>
            <a:stretch/>
          </p:blipFill>
          <p:spPr bwMode="auto">
            <a:xfrm>
              <a:off x="0" y="0"/>
              <a:ext cx="619125" cy="10782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 rot="777392">
              <a:off x="572135" y="546735"/>
              <a:ext cx="104140" cy="28829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98" y="1463403"/>
            <a:ext cx="392702" cy="62665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354582" y="4058883"/>
            <a:ext cx="51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47" name="Text Box 84"/>
          <p:cNvSpPr txBox="1"/>
          <p:nvPr/>
        </p:nvSpPr>
        <p:spPr>
          <a:xfrm>
            <a:off x="166204" y="5770799"/>
            <a:ext cx="5369548" cy="6902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effectLst/>
                <a:ea typeface="ＭＳ 明朝"/>
                <a:cs typeface="Times New Roman"/>
              </a:rPr>
              <a:t>More coffee is demanded at $1.25</a:t>
            </a:r>
            <a:endParaRPr lang="en-US" sz="2800" dirty="0">
              <a:effectLst/>
              <a:ea typeface="ＭＳ 明朝"/>
              <a:cs typeface="Times New Roman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086787" y="3686663"/>
            <a:ext cx="690790" cy="563150"/>
            <a:chOff x="4086787" y="3686663"/>
            <a:chExt cx="690790" cy="563150"/>
          </a:xfrm>
        </p:grpSpPr>
        <p:sp>
          <p:nvSpPr>
            <p:cNvPr id="48" name="TextBox 47"/>
            <p:cNvSpPr txBox="1"/>
            <p:nvPr/>
          </p:nvSpPr>
          <p:spPr>
            <a:xfrm>
              <a:off x="4086787" y="3686663"/>
              <a:ext cx="510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D</a:t>
              </a:r>
              <a:endParaRPr lang="en-US" sz="24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66797" y="3880481"/>
              <a:ext cx="510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5176828" y="1339160"/>
            <a:ext cx="3451215" cy="12839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177374" y="2623630"/>
            <a:ext cx="3451215" cy="731164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Box 70"/>
          <p:cNvSpPr txBox="1"/>
          <p:nvPr/>
        </p:nvSpPr>
        <p:spPr>
          <a:xfrm>
            <a:off x="5163571" y="2596015"/>
            <a:ext cx="3465022" cy="67594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chemeClr val="bg1"/>
                </a:solidFill>
                <a:effectLst/>
                <a:latin typeface="Calibri"/>
                <a:ea typeface="ＭＳ 明朝"/>
                <a:cs typeface="Times New Roman"/>
              </a:rPr>
              <a:t>COMPLIMENTS</a:t>
            </a:r>
            <a:endParaRPr lang="en-US" sz="4000" dirty="0">
              <a:solidFill>
                <a:schemeClr val="bg1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51" name="Text Box 70"/>
          <p:cNvSpPr txBox="1"/>
          <p:nvPr/>
        </p:nvSpPr>
        <p:spPr>
          <a:xfrm>
            <a:off x="5149218" y="1270126"/>
            <a:ext cx="3465022" cy="128393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effectLst/>
                <a:latin typeface="Calibri"/>
                <a:ea typeface="ＭＳ 明朝"/>
                <a:cs typeface="Times New Roman"/>
              </a:rPr>
              <a:t>Price of Related Goods</a:t>
            </a:r>
            <a:endParaRPr lang="en-US" sz="4000" dirty="0">
              <a:effectLst/>
              <a:ea typeface="ＭＳ 明朝"/>
              <a:cs typeface="Times New Roman"/>
            </a:endParaRPr>
          </a:p>
        </p:txBody>
      </p:sp>
      <p:pic>
        <p:nvPicPr>
          <p:cNvPr id="44" name="Picture 4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308" y="3533641"/>
            <a:ext cx="1641589" cy="100844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Text Box 84"/>
          <p:cNvSpPr txBox="1"/>
          <p:nvPr/>
        </p:nvSpPr>
        <p:spPr>
          <a:xfrm>
            <a:off x="5770434" y="4774935"/>
            <a:ext cx="2940437" cy="164473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ea typeface="ＭＳ 明朝"/>
                <a:cs typeface="Times New Roman"/>
              </a:rPr>
              <a:t>What if the price of donuts went down?</a:t>
            </a:r>
            <a:endParaRPr lang="en-US" sz="2800" dirty="0">
              <a:effectLst/>
              <a:ea typeface="ＭＳ 明朝"/>
              <a:cs typeface="Times New Roman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692149" y="3497295"/>
            <a:ext cx="1155700" cy="1299210"/>
            <a:chOff x="0" y="0"/>
            <a:chExt cx="1155700" cy="129921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55700" cy="12992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Up Arrow 55"/>
            <p:cNvSpPr/>
            <p:nvPr/>
          </p:nvSpPr>
          <p:spPr>
            <a:xfrm rot="12724500">
              <a:off x="283210" y="791845"/>
              <a:ext cx="326390" cy="251460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266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3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1716E-6 6.15456E-7 L 0.07104 -0.0724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4" y="-36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  <p:bldP spid="47" grpId="0" animBg="1"/>
      <p:bldP spid="45" grpId="0" animBg="1"/>
      <p:bldP spid="46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1823267" y="2650133"/>
            <a:ext cx="1570990" cy="1570990"/>
          </a:xfrm>
          <a:prstGeom prst="line">
            <a:avLst/>
          </a:prstGeom>
          <a:ln w="57150" cmpd="sng">
            <a:solidFill>
              <a:srgbClr val="FF7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176828" y="1339160"/>
            <a:ext cx="3451215" cy="12839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SHIFTS</a:t>
            </a:r>
            <a:r>
              <a:rPr lang="en-US" dirty="0" smtClean="0"/>
              <a:t> in the Demand Curve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53415" y="2000825"/>
            <a:ext cx="3740150" cy="3161665"/>
            <a:chOff x="0" y="0"/>
            <a:chExt cx="3740150" cy="31616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0025" y="0"/>
              <a:ext cx="0" cy="29438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3200" y="2940685"/>
              <a:ext cx="35369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46189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199580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4495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07886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600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8010" y="275590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56310" y="276161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36040" y="276034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91640" y="276606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86610" y="275209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8410" y="275780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86710" y="274447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55010" y="275018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715" y="219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21"/>
          <p:cNvSpPr txBox="1"/>
          <p:nvPr/>
        </p:nvSpPr>
        <p:spPr>
          <a:xfrm>
            <a:off x="43815" y="339909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/>
                <a:ea typeface="ＭＳ 明朝"/>
                <a:cs typeface="Times New Roman"/>
              </a:rPr>
              <a:t>$1.25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16330" y="3545780"/>
            <a:ext cx="3039110" cy="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19070" y="3533715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27"/>
          <p:cNvSpPr txBox="1"/>
          <p:nvPr/>
        </p:nvSpPr>
        <p:spPr>
          <a:xfrm>
            <a:off x="2577465" y="514534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25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26250" y="2649039"/>
            <a:ext cx="1570990" cy="1570990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8"/>
          <p:cNvSpPr txBox="1"/>
          <p:nvPr/>
        </p:nvSpPr>
        <p:spPr>
          <a:xfrm>
            <a:off x="3732850" y="5159829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effectLst/>
                <a:latin typeface="Calibri"/>
                <a:ea typeface="ＭＳ 明朝"/>
                <a:cs typeface="Times New Roman"/>
              </a:rPr>
              <a:t>0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517710" y="4341314"/>
            <a:ext cx="676275" cy="1078230"/>
            <a:chOff x="0" y="0"/>
            <a:chExt cx="676275" cy="107823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8" r="37157"/>
            <a:stretch/>
          </p:blipFill>
          <p:spPr bwMode="auto">
            <a:xfrm>
              <a:off x="0" y="0"/>
              <a:ext cx="619125" cy="10782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 rot="777392">
              <a:off x="572135" y="546735"/>
              <a:ext cx="104140" cy="28829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98" y="1463403"/>
            <a:ext cx="392702" cy="62665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354582" y="4058883"/>
            <a:ext cx="51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42" name="Text Box 70"/>
          <p:cNvSpPr txBox="1"/>
          <p:nvPr/>
        </p:nvSpPr>
        <p:spPr>
          <a:xfrm>
            <a:off x="5149218" y="1270126"/>
            <a:ext cx="3465022" cy="128393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effectLst/>
                <a:latin typeface="Calibri"/>
                <a:ea typeface="ＭＳ 明朝"/>
                <a:cs typeface="Times New Roman"/>
              </a:rPr>
              <a:t>Price of Related Goods</a:t>
            </a:r>
            <a:endParaRPr lang="en-US" sz="4000" dirty="0">
              <a:effectLst/>
              <a:ea typeface="ＭＳ 明朝"/>
              <a:cs typeface="Times New Roman"/>
            </a:endParaRPr>
          </a:p>
        </p:txBody>
      </p:sp>
      <p:sp>
        <p:nvSpPr>
          <p:cNvPr id="47" name="Text Box 84"/>
          <p:cNvSpPr txBox="1"/>
          <p:nvPr/>
        </p:nvSpPr>
        <p:spPr>
          <a:xfrm>
            <a:off x="166204" y="5770799"/>
            <a:ext cx="5231500" cy="6902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effectLst/>
                <a:ea typeface="ＭＳ 明朝"/>
                <a:cs typeface="Times New Roman"/>
              </a:rPr>
              <a:t>Less coffee is demanded at $1.25</a:t>
            </a:r>
            <a:endParaRPr lang="en-US" sz="2800" dirty="0">
              <a:effectLst/>
              <a:ea typeface="ＭＳ 明朝"/>
              <a:cs typeface="Times New Roman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720113" y="4349338"/>
            <a:ext cx="676985" cy="563150"/>
            <a:chOff x="4086787" y="3686663"/>
            <a:chExt cx="676985" cy="563150"/>
          </a:xfrm>
        </p:grpSpPr>
        <p:sp>
          <p:nvSpPr>
            <p:cNvPr id="48" name="TextBox 47"/>
            <p:cNvSpPr txBox="1"/>
            <p:nvPr/>
          </p:nvSpPr>
          <p:spPr>
            <a:xfrm>
              <a:off x="4086787" y="3686663"/>
              <a:ext cx="510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D</a:t>
              </a:r>
              <a:endParaRPr lang="en-US" sz="24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52992" y="3880481"/>
              <a:ext cx="510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</p:grpSp>
      <p:cxnSp>
        <p:nvCxnSpPr>
          <p:cNvPr id="51" name="Straight Connector 50"/>
          <p:cNvCxnSpPr/>
          <p:nvPr/>
        </p:nvCxnSpPr>
        <p:spPr>
          <a:xfrm flipH="1" flipV="1">
            <a:off x="1579565" y="3563418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Box 29"/>
          <p:cNvSpPr txBox="1"/>
          <p:nvPr/>
        </p:nvSpPr>
        <p:spPr>
          <a:xfrm>
            <a:off x="1410655" y="5210608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10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sp>
        <p:nvSpPr>
          <p:cNvPr id="53" name="Notched Right Arrow 52"/>
          <p:cNvSpPr/>
          <p:nvPr/>
        </p:nvSpPr>
        <p:spPr>
          <a:xfrm flipH="1">
            <a:off x="1535750" y="3113203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4" name="Notched Right Arrow 53"/>
          <p:cNvSpPr/>
          <p:nvPr/>
        </p:nvSpPr>
        <p:spPr>
          <a:xfrm flipH="1">
            <a:off x="2241870" y="3896158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177374" y="2623630"/>
            <a:ext cx="3451215" cy="731164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 Box 70"/>
          <p:cNvSpPr txBox="1"/>
          <p:nvPr/>
        </p:nvSpPr>
        <p:spPr>
          <a:xfrm>
            <a:off x="5163571" y="2596015"/>
            <a:ext cx="3465022" cy="67594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chemeClr val="bg1"/>
                </a:solidFill>
                <a:effectLst/>
                <a:latin typeface="Calibri"/>
                <a:ea typeface="ＭＳ 明朝"/>
                <a:cs typeface="Times New Roman"/>
              </a:rPr>
              <a:t>COMPLIMENTS</a:t>
            </a:r>
            <a:endParaRPr lang="en-US" sz="4000" dirty="0">
              <a:solidFill>
                <a:schemeClr val="bg1"/>
              </a:solidFill>
              <a:effectLst/>
              <a:ea typeface="ＭＳ 明朝"/>
              <a:cs typeface="Times New Roman"/>
            </a:endParaRPr>
          </a:p>
        </p:txBody>
      </p:sp>
      <p:pic>
        <p:nvPicPr>
          <p:cNvPr id="60" name="Picture 5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63" y="3533641"/>
            <a:ext cx="1641589" cy="100844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 Box 84"/>
          <p:cNvSpPr txBox="1"/>
          <p:nvPr/>
        </p:nvSpPr>
        <p:spPr>
          <a:xfrm>
            <a:off x="5618579" y="4774935"/>
            <a:ext cx="2940437" cy="164473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ea typeface="ＭＳ 明朝"/>
                <a:cs typeface="Times New Roman"/>
              </a:rPr>
              <a:t>What if the price of donuts went up?</a:t>
            </a:r>
            <a:endParaRPr lang="en-US" sz="2800" dirty="0">
              <a:effectLst/>
              <a:ea typeface="ＭＳ 明朝"/>
              <a:cs typeface="Times New Roman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7141658" y="3662962"/>
            <a:ext cx="1155700" cy="1299210"/>
            <a:chOff x="0" y="0"/>
            <a:chExt cx="1155700" cy="1299210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55700" cy="12992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Up Arrow 63"/>
            <p:cNvSpPr/>
            <p:nvPr/>
          </p:nvSpPr>
          <p:spPr>
            <a:xfrm rot="1840571">
              <a:off x="306070" y="780415"/>
              <a:ext cx="278765" cy="271145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6032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8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9706E-6 -4.12309E-6 L -0.06774 0.070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7" y="35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7" grpId="0" animBg="1"/>
      <p:bldP spid="52" grpId="0"/>
      <p:bldP spid="53" grpId="0" animBg="1"/>
      <p:bldP spid="54" grpId="0" animBg="1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Law of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All things being equal,</a:t>
            </a:r>
            <a:endParaRPr lang="en-US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026062" y="2296194"/>
            <a:ext cx="1721066" cy="1997390"/>
            <a:chOff x="0" y="0"/>
            <a:chExt cx="1155700" cy="12992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55700" cy="12992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Up Arrow 5"/>
            <p:cNvSpPr/>
            <p:nvPr/>
          </p:nvSpPr>
          <p:spPr>
            <a:xfrm rot="1840571">
              <a:off x="306070" y="780415"/>
              <a:ext cx="278765" cy="271145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7" name="Text Box 11"/>
          <p:cNvSpPr txBox="1"/>
          <p:nvPr/>
        </p:nvSpPr>
        <p:spPr>
          <a:xfrm>
            <a:off x="1108095" y="3199480"/>
            <a:ext cx="660400" cy="508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halkboard"/>
                <a:ea typeface="ＭＳ 明朝"/>
                <a:cs typeface="Times New Roman"/>
              </a:rPr>
              <a:t>IF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8" name="Text Box 13"/>
          <p:cNvSpPr txBox="1"/>
          <p:nvPr/>
        </p:nvSpPr>
        <p:spPr>
          <a:xfrm>
            <a:off x="4136339" y="3199480"/>
            <a:ext cx="1092200" cy="508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halkboard"/>
                <a:ea typeface="ＭＳ 明朝"/>
                <a:cs typeface="Times New Roman"/>
              </a:rPr>
              <a:t>THEN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372278" y="2967984"/>
            <a:ext cx="2083967" cy="1478991"/>
            <a:chOff x="5372278" y="2967984"/>
            <a:chExt cx="2083967" cy="1478991"/>
          </a:xfrm>
        </p:grpSpPr>
        <p:pic>
          <p:nvPicPr>
            <p:cNvPr id="11" name="Picture 1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1" t="26629" r="47760" b="9896"/>
            <a:stretch/>
          </p:blipFill>
          <p:spPr bwMode="auto">
            <a:xfrm>
              <a:off x="6283042" y="3267183"/>
              <a:ext cx="454025" cy="4273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/>
            <p:cNvPicPr/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1" t="26629" r="47760" b="9896"/>
            <a:stretch/>
          </p:blipFill>
          <p:spPr bwMode="auto">
            <a:xfrm rot="1124238">
              <a:off x="6641274" y="3205585"/>
              <a:ext cx="454025" cy="4273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/>
            <p:cNvPicPr/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3010"/>
            <a:stretch/>
          </p:blipFill>
          <p:spPr bwMode="auto">
            <a:xfrm>
              <a:off x="5372278" y="2967984"/>
              <a:ext cx="2083967" cy="14789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Text Box 16"/>
          <p:cNvSpPr txBox="1"/>
          <p:nvPr/>
        </p:nvSpPr>
        <p:spPr>
          <a:xfrm>
            <a:off x="2639198" y="4818215"/>
            <a:ext cx="1130960" cy="112701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effectLst/>
                <a:latin typeface="Chalkboard"/>
                <a:ea typeface="ＭＳ 明朝"/>
                <a:cs typeface="Times New Roman"/>
              </a:rPr>
              <a:t>P</a:t>
            </a:r>
            <a:endParaRPr lang="en-US" sz="7200" dirty="0">
              <a:effectLst/>
              <a:ea typeface="ＭＳ 明朝"/>
              <a:cs typeface="Times New Roman"/>
            </a:endParaRPr>
          </a:p>
        </p:txBody>
      </p:sp>
      <p:sp>
        <p:nvSpPr>
          <p:cNvPr id="15" name="Text Box 17"/>
          <p:cNvSpPr txBox="1"/>
          <p:nvPr/>
        </p:nvSpPr>
        <p:spPr>
          <a:xfrm>
            <a:off x="4280629" y="4716611"/>
            <a:ext cx="995566" cy="122861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effectLst/>
                <a:latin typeface="Chalkboard"/>
                <a:ea typeface="ＭＳ 明朝"/>
                <a:cs typeface="Times New Roman"/>
              </a:rPr>
              <a:t>Q</a:t>
            </a:r>
            <a:endParaRPr lang="en-US" sz="7200" dirty="0">
              <a:effectLst/>
              <a:ea typeface="ＭＳ 明朝"/>
              <a:cs typeface="Times New Roman"/>
            </a:endParaRPr>
          </a:p>
        </p:txBody>
      </p:sp>
      <p:sp>
        <p:nvSpPr>
          <p:cNvPr id="16" name="Text Box 21"/>
          <p:cNvSpPr txBox="1"/>
          <p:nvPr/>
        </p:nvSpPr>
        <p:spPr>
          <a:xfrm>
            <a:off x="5046215" y="5469135"/>
            <a:ext cx="484225" cy="65702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halkboard"/>
                <a:ea typeface="ＭＳ 明朝"/>
                <a:cs typeface="Times New Roman"/>
              </a:rPr>
              <a:t>d</a:t>
            </a:r>
            <a:endParaRPr lang="en-US" sz="3200" dirty="0">
              <a:effectLst/>
              <a:ea typeface="ＭＳ 明朝"/>
              <a:cs typeface="Times New Roman"/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3544668" y="5002264"/>
            <a:ext cx="500232" cy="817084"/>
          </a:xfrm>
          <a:prstGeom prst="upArrow">
            <a:avLst>
              <a:gd name="adj1" fmla="val 22414"/>
              <a:gd name="adj2" fmla="val 4655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Up Arrow 16"/>
          <p:cNvSpPr/>
          <p:nvPr/>
        </p:nvSpPr>
        <p:spPr>
          <a:xfrm flipV="1">
            <a:off x="5482784" y="5060593"/>
            <a:ext cx="500232" cy="817084"/>
          </a:xfrm>
          <a:prstGeom prst="upArrow">
            <a:avLst>
              <a:gd name="adj1" fmla="val 22414"/>
              <a:gd name="adj2" fmla="val 465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20451253">
            <a:off x="2264247" y="2482352"/>
            <a:ext cx="3578520" cy="1569660"/>
          </a:xfrm>
          <a:prstGeom prst="rect">
            <a:avLst/>
          </a:prstGeom>
          <a:solidFill>
            <a:srgbClr val="FFFF00"/>
          </a:solidFill>
          <a:ln w="57150" cmpd="sng">
            <a:solidFill>
              <a:srgbClr val="3366FF"/>
            </a:solidFill>
          </a:ln>
          <a:effectLst>
            <a:outerShdw blurRad="50800" dist="520700" dir="1200000" algn="l" rotWithShape="0">
              <a:schemeClr val="accent1">
                <a:lumMod val="75000"/>
                <a:alpha val="3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366FF"/>
                </a:solidFill>
              </a:rPr>
              <a:t> </a:t>
            </a:r>
            <a:r>
              <a:rPr lang="en-US" sz="9600" b="1" dirty="0" smtClean="0">
                <a:solidFill>
                  <a:srgbClr val="3366FF"/>
                </a:solidFill>
              </a:rPr>
              <a:t>WHY?</a:t>
            </a:r>
            <a:endParaRPr lang="en-US" sz="96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8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5" grpId="0"/>
      <p:bldP spid="16" grpId="0"/>
      <p:bldP spid="14" grpId="0" animBg="1"/>
      <p:bldP spid="17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SUBSTITUTION EFFECT</a:t>
            </a:r>
            <a:endParaRPr lang="en-US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243846" y="3921054"/>
            <a:ext cx="1919986" cy="2131787"/>
            <a:chOff x="0" y="0"/>
            <a:chExt cx="886854" cy="984545"/>
          </a:xfrm>
        </p:grpSpPr>
        <p:sp>
          <p:nvSpPr>
            <p:cNvPr id="29" name="Rectangle 28"/>
            <p:cNvSpPr/>
            <p:nvPr/>
          </p:nvSpPr>
          <p:spPr>
            <a:xfrm rot="2034296">
              <a:off x="229870" y="320040"/>
              <a:ext cx="403860" cy="50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0" y="0"/>
              <a:ext cx="886854" cy="984545"/>
              <a:chOff x="0" y="0"/>
              <a:chExt cx="1155700" cy="1299210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55700" cy="129921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" name="Up Arrow 31"/>
              <p:cNvSpPr/>
              <p:nvPr/>
            </p:nvSpPr>
            <p:spPr>
              <a:xfrm rot="1840571">
                <a:off x="306070" y="780415"/>
                <a:ext cx="278765" cy="271145"/>
              </a:xfrm>
              <a:prstGeom prst="up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22" name="Picture 2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08" y="2418856"/>
            <a:ext cx="2285826" cy="228582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Up Arrow 22"/>
          <p:cNvSpPr/>
          <p:nvPr/>
        </p:nvSpPr>
        <p:spPr>
          <a:xfrm rot="14485598" flipV="1">
            <a:off x="4030020" y="2325205"/>
            <a:ext cx="356235" cy="924071"/>
          </a:xfrm>
          <a:prstGeom prst="upArrow">
            <a:avLst>
              <a:gd name="adj1" fmla="val 22414"/>
              <a:gd name="adj2" fmla="val 46552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Up Arrow 23"/>
          <p:cNvSpPr/>
          <p:nvPr/>
        </p:nvSpPr>
        <p:spPr>
          <a:xfrm rot="16200000" flipV="1">
            <a:off x="4719002" y="2746787"/>
            <a:ext cx="356235" cy="2113278"/>
          </a:xfrm>
          <a:prstGeom prst="upArrow">
            <a:avLst>
              <a:gd name="adj1" fmla="val 22414"/>
              <a:gd name="adj2" fmla="val 46552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Up Arrow 24"/>
          <p:cNvSpPr/>
          <p:nvPr/>
        </p:nvSpPr>
        <p:spPr>
          <a:xfrm rot="17965126" flipV="1">
            <a:off x="4057519" y="4146525"/>
            <a:ext cx="356235" cy="1116312"/>
          </a:xfrm>
          <a:prstGeom prst="upArrow">
            <a:avLst>
              <a:gd name="adj1" fmla="val 22414"/>
              <a:gd name="adj2" fmla="val 46552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6" name="Picture 2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19" y="1417637"/>
            <a:ext cx="2239997" cy="1632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331" y="2920576"/>
            <a:ext cx="3216321" cy="2139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" t="7120" r="3484" b="6187"/>
          <a:stretch/>
        </p:blipFill>
        <p:spPr bwMode="auto">
          <a:xfrm>
            <a:off x="4897120" y="4987727"/>
            <a:ext cx="2354737" cy="16296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Rectangle 33"/>
          <p:cNvSpPr/>
          <p:nvPr/>
        </p:nvSpPr>
        <p:spPr>
          <a:xfrm rot="751054">
            <a:off x="3496593" y="1886277"/>
            <a:ext cx="2641451" cy="2970079"/>
          </a:xfrm>
          <a:prstGeom prst="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Box 72"/>
          <p:cNvSpPr txBox="1"/>
          <p:nvPr/>
        </p:nvSpPr>
        <p:spPr>
          <a:xfrm>
            <a:off x="3492988" y="1911727"/>
            <a:ext cx="2632644" cy="2947078"/>
          </a:xfrm>
          <a:prstGeom prst="rect">
            <a:avLst/>
          </a:prstGeom>
          <a:solidFill>
            <a:schemeClr val="bg1"/>
          </a:solidFill>
          <a:ln w="57150" cap="rnd" cmpd="sng">
            <a:solidFill>
              <a:schemeClr val="tx1"/>
            </a:solidFill>
            <a:round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effectLst/>
                <a:latin typeface="Chalkboard"/>
                <a:ea typeface="ＭＳ 明朝"/>
                <a:cs typeface="Times New Roman"/>
              </a:rPr>
              <a:t>QUANTITY </a:t>
            </a:r>
            <a:r>
              <a:rPr lang="en-US" sz="3600" dirty="0" err="1" smtClean="0">
                <a:effectLst/>
                <a:latin typeface="Chalkboard"/>
                <a:ea typeface="ＭＳ 明朝"/>
                <a:cs typeface="Times New Roman"/>
              </a:rPr>
              <a:t>DEMANDEDfor</a:t>
            </a:r>
            <a:r>
              <a:rPr lang="en-US" sz="3600" dirty="0" smtClean="0">
                <a:effectLst/>
                <a:latin typeface="Chalkboard"/>
                <a:ea typeface="ＭＳ 明朝"/>
                <a:cs typeface="Times New Roman"/>
              </a:rPr>
              <a:t> </a:t>
            </a:r>
            <a:r>
              <a:rPr lang="en-US" sz="3600" dirty="0">
                <a:effectLst/>
                <a:latin typeface="Chalkboard"/>
                <a:ea typeface="ＭＳ 明朝"/>
                <a:cs typeface="Times New Roman"/>
              </a:rPr>
              <a:t>the </a:t>
            </a:r>
            <a:endParaRPr lang="en-US" sz="3600" dirty="0" smtClean="0">
              <a:effectLst/>
              <a:latin typeface="Chalkboard"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effectLst/>
                <a:latin typeface="Chalkboard"/>
                <a:ea typeface="ＭＳ 明朝"/>
                <a:cs typeface="Times New Roman"/>
              </a:rPr>
              <a:t>Big </a:t>
            </a:r>
            <a:r>
              <a:rPr lang="en-US" sz="3600" dirty="0">
                <a:effectLst/>
                <a:latin typeface="Chalkboard"/>
                <a:ea typeface="ＭＳ 明朝"/>
                <a:cs typeface="Times New Roman"/>
              </a:rPr>
              <a:t>Mac goes down</a:t>
            </a:r>
            <a:endParaRPr lang="en-US" sz="3600" dirty="0">
              <a:effectLst/>
              <a:ea typeface="ＭＳ 明朝"/>
              <a:cs typeface="Times New Roma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152294" y="5093503"/>
            <a:ext cx="3529262" cy="1201878"/>
          </a:xfrm>
          <a:prstGeom prst="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Box 16"/>
          <p:cNvSpPr txBox="1"/>
          <p:nvPr/>
        </p:nvSpPr>
        <p:spPr>
          <a:xfrm>
            <a:off x="3209794" y="5042657"/>
            <a:ext cx="1130960" cy="112701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effectLst/>
                <a:latin typeface="Chalkboard"/>
                <a:ea typeface="ＭＳ 明朝"/>
                <a:cs typeface="Times New Roman"/>
              </a:rPr>
              <a:t>P</a:t>
            </a:r>
            <a:endParaRPr lang="en-US" sz="7200" dirty="0">
              <a:effectLst/>
              <a:ea typeface="ＭＳ 明朝"/>
              <a:cs typeface="Times New Roman"/>
            </a:endParaRPr>
          </a:p>
        </p:txBody>
      </p:sp>
      <p:sp>
        <p:nvSpPr>
          <p:cNvPr id="36" name="Text Box 17"/>
          <p:cNvSpPr txBox="1"/>
          <p:nvPr/>
        </p:nvSpPr>
        <p:spPr>
          <a:xfrm>
            <a:off x="4773625" y="4941053"/>
            <a:ext cx="995566" cy="122861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effectLst/>
                <a:latin typeface="Chalkboard"/>
                <a:ea typeface="ＭＳ 明朝"/>
                <a:cs typeface="Times New Roman"/>
              </a:rPr>
              <a:t>Q</a:t>
            </a:r>
            <a:endParaRPr lang="en-US" sz="7200" dirty="0">
              <a:effectLst/>
              <a:ea typeface="ＭＳ 明朝"/>
              <a:cs typeface="Times New Roman"/>
            </a:endParaRPr>
          </a:p>
        </p:txBody>
      </p:sp>
      <p:sp>
        <p:nvSpPr>
          <p:cNvPr id="37" name="Text Box 21"/>
          <p:cNvSpPr txBox="1"/>
          <p:nvPr/>
        </p:nvSpPr>
        <p:spPr>
          <a:xfrm>
            <a:off x="5539211" y="5693577"/>
            <a:ext cx="484225" cy="65702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halkboard"/>
                <a:ea typeface="ＭＳ 明朝"/>
                <a:cs typeface="Times New Roman"/>
              </a:rPr>
              <a:t>d</a:t>
            </a:r>
            <a:endParaRPr lang="en-US" sz="3200" dirty="0">
              <a:effectLst/>
              <a:ea typeface="ＭＳ 明朝"/>
              <a:cs typeface="Times New Roman"/>
            </a:endParaRPr>
          </a:p>
        </p:txBody>
      </p:sp>
      <p:sp>
        <p:nvSpPr>
          <p:cNvPr id="38" name="Up Arrow 37"/>
          <p:cNvSpPr/>
          <p:nvPr/>
        </p:nvSpPr>
        <p:spPr>
          <a:xfrm>
            <a:off x="4148104" y="5268124"/>
            <a:ext cx="500232" cy="817084"/>
          </a:xfrm>
          <a:prstGeom prst="upArrow">
            <a:avLst>
              <a:gd name="adj1" fmla="val 22414"/>
              <a:gd name="adj2" fmla="val 4655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" name="Up Arrow 38"/>
          <p:cNvSpPr/>
          <p:nvPr/>
        </p:nvSpPr>
        <p:spPr>
          <a:xfrm flipV="1">
            <a:off x="5975780" y="5285035"/>
            <a:ext cx="500232" cy="817084"/>
          </a:xfrm>
          <a:prstGeom prst="upArrow">
            <a:avLst>
              <a:gd name="adj1" fmla="val 22414"/>
              <a:gd name="adj2" fmla="val 465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9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34" grpId="0" animBg="1"/>
      <p:bldP spid="33" grpId="0" animBg="1"/>
      <p:bldP spid="40" grpId="0" animBg="1"/>
      <p:bldP spid="35" grpId="0"/>
      <p:bldP spid="36" grpId="0"/>
      <p:bldP spid="37" grpId="0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06987" y="2066032"/>
            <a:ext cx="2530813" cy="2976625"/>
            <a:chOff x="5406987" y="2066032"/>
            <a:chExt cx="2530813" cy="2976625"/>
          </a:xfrm>
        </p:grpSpPr>
        <p:pic>
          <p:nvPicPr>
            <p:cNvPr id="41" name="Picture 40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6987" y="2066032"/>
              <a:ext cx="2530813" cy="2976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/>
            <p:cNvSpPr/>
            <p:nvPr/>
          </p:nvSpPr>
          <p:spPr>
            <a:xfrm>
              <a:off x="6667751" y="3721948"/>
              <a:ext cx="566000" cy="185075"/>
            </a:xfrm>
            <a:prstGeom prst="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INCOME EFFECT</a:t>
            </a:r>
            <a:endParaRPr lang="en-US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243846" y="3921054"/>
            <a:ext cx="1919986" cy="2131787"/>
            <a:chOff x="0" y="0"/>
            <a:chExt cx="886854" cy="984545"/>
          </a:xfrm>
        </p:grpSpPr>
        <p:sp>
          <p:nvSpPr>
            <p:cNvPr id="29" name="Rectangle 28"/>
            <p:cNvSpPr/>
            <p:nvPr/>
          </p:nvSpPr>
          <p:spPr>
            <a:xfrm rot="2034296">
              <a:off x="229870" y="320040"/>
              <a:ext cx="403860" cy="50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0" y="0"/>
              <a:ext cx="886854" cy="984545"/>
              <a:chOff x="0" y="0"/>
              <a:chExt cx="1155700" cy="1299210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155700" cy="129921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" name="Up Arrow 31"/>
              <p:cNvSpPr/>
              <p:nvPr/>
            </p:nvSpPr>
            <p:spPr>
              <a:xfrm rot="1840571">
                <a:off x="306070" y="780415"/>
                <a:ext cx="278765" cy="271145"/>
              </a:xfrm>
              <a:prstGeom prst="up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22" name="Picture 21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08" y="2418856"/>
            <a:ext cx="2285826" cy="228582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Up Arrow 23"/>
          <p:cNvSpPr/>
          <p:nvPr/>
        </p:nvSpPr>
        <p:spPr>
          <a:xfrm rot="16200000" flipV="1">
            <a:off x="4626718" y="2839071"/>
            <a:ext cx="356235" cy="1928710"/>
          </a:xfrm>
          <a:prstGeom prst="upArrow">
            <a:avLst>
              <a:gd name="adj1" fmla="val 22414"/>
              <a:gd name="adj2" fmla="val 46552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>
          <a:xfrm rot="751054">
            <a:off x="3452900" y="1720021"/>
            <a:ext cx="2641451" cy="2970079"/>
          </a:xfrm>
          <a:prstGeom prst="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Box 72"/>
          <p:cNvSpPr txBox="1"/>
          <p:nvPr/>
        </p:nvSpPr>
        <p:spPr>
          <a:xfrm>
            <a:off x="3449295" y="1745471"/>
            <a:ext cx="2632644" cy="2947078"/>
          </a:xfrm>
          <a:prstGeom prst="rect">
            <a:avLst/>
          </a:prstGeom>
          <a:solidFill>
            <a:schemeClr val="bg1"/>
          </a:solidFill>
          <a:ln w="57150" cap="rnd" cmpd="sng">
            <a:solidFill>
              <a:schemeClr val="tx1"/>
            </a:solidFill>
            <a:round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effectLst/>
                <a:latin typeface="Chalkboard"/>
                <a:ea typeface="ＭＳ 明朝"/>
                <a:cs typeface="Times New Roman"/>
              </a:rPr>
              <a:t>QUANTITY </a:t>
            </a:r>
            <a:r>
              <a:rPr lang="en-US" sz="3600" dirty="0" err="1" smtClean="0">
                <a:effectLst/>
                <a:latin typeface="Chalkboard"/>
                <a:ea typeface="ＭＳ 明朝"/>
                <a:cs typeface="Times New Roman"/>
              </a:rPr>
              <a:t>DEMANDEDfor</a:t>
            </a:r>
            <a:r>
              <a:rPr lang="en-US" sz="3600" dirty="0" smtClean="0">
                <a:effectLst/>
                <a:latin typeface="Chalkboard"/>
                <a:ea typeface="ＭＳ 明朝"/>
                <a:cs typeface="Times New Roman"/>
              </a:rPr>
              <a:t> </a:t>
            </a:r>
            <a:r>
              <a:rPr lang="en-US" sz="3600" dirty="0">
                <a:effectLst/>
                <a:latin typeface="Chalkboard"/>
                <a:ea typeface="ＭＳ 明朝"/>
                <a:cs typeface="Times New Roman"/>
              </a:rPr>
              <a:t>the </a:t>
            </a:r>
            <a:endParaRPr lang="en-US" sz="3600" dirty="0" smtClean="0">
              <a:effectLst/>
              <a:latin typeface="Chalkboard"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effectLst/>
                <a:latin typeface="Chalkboard"/>
                <a:ea typeface="ＭＳ 明朝"/>
                <a:cs typeface="Times New Roman"/>
              </a:rPr>
              <a:t>Big </a:t>
            </a:r>
            <a:r>
              <a:rPr lang="en-US" sz="3600" dirty="0">
                <a:effectLst/>
                <a:latin typeface="Chalkboard"/>
                <a:ea typeface="ＭＳ 明朝"/>
                <a:cs typeface="Times New Roman"/>
              </a:rPr>
              <a:t>Mac goes down</a:t>
            </a:r>
            <a:endParaRPr lang="en-US" sz="3600" dirty="0">
              <a:effectLst/>
              <a:ea typeface="ＭＳ 明朝"/>
              <a:cs typeface="Times New Roma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152294" y="5093503"/>
            <a:ext cx="3529262" cy="1201878"/>
          </a:xfrm>
          <a:prstGeom prst="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Box 16"/>
          <p:cNvSpPr txBox="1"/>
          <p:nvPr/>
        </p:nvSpPr>
        <p:spPr>
          <a:xfrm>
            <a:off x="3209794" y="5042657"/>
            <a:ext cx="1130960" cy="112701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effectLst/>
                <a:latin typeface="Chalkboard"/>
                <a:ea typeface="ＭＳ 明朝"/>
                <a:cs typeface="Times New Roman"/>
              </a:rPr>
              <a:t>P</a:t>
            </a:r>
            <a:endParaRPr lang="en-US" sz="7200" dirty="0">
              <a:effectLst/>
              <a:ea typeface="ＭＳ 明朝"/>
              <a:cs typeface="Times New Roman"/>
            </a:endParaRPr>
          </a:p>
        </p:txBody>
      </p:sp>
      <p:sp>
        <p:nvSpPr>
          <p:cNvPr id="36" name="Text Box 17"/>
          <p:cNvSpPr txBox="1"/>
          <p:nvPr/>
        </p:nvSpPr>
        <p:spPr>
          <a:xfrm>
            <a:off x="4773625" y="4941053"/>
            <a:ext cx="995566" cy="122861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effectLst/>
                <a:latin typeface="Chalkboard"/>
                <a:ea typeface="ＭＳ 明朝"/>
                <a:cs typeface="Times New Roman"/>
              </a:rPr>
              <a:t>Q</a:t>
            </a:r>
            <a:endParaRPr lang="en-US" sz="7200" dirty="0">
              <a:effectLst/>
              <a:ea typeface="ＭＳ 明朝"/>
              <a:cs typeface="Times New Roman"/>
            </a:endParaRPr>
          </a:p>
        </p:txBody>
      </p:sp>
      <p:sp>
        <p:nvSpPr>
          <p:cNvPr id="37" name="Text Box 21"/>
          <p:cNvSpPr txBox="1"/>
          <p:nvPr/>
        </p:nvSpPr>
        <p:spPr>
          <a:xfrm>
            <a:off x="5539211" y="5693577"/>
            <a:ext cx="484225" cy="65702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halkboard"/>
                <a:ea typeface="ＭＳ 明朝"/>
                <a:cs typeface="Times New Roman"/>
              </a:rPr>
              <a:t>d</a:t>
            </a:r>
            <a:endParaRPr lang="en-US" sz="3200" dirty="0">
              <a:effectLst/>
              <a:ea typeface="ＭＳ 明朝"/>
              <a:cs typeface="Times New Roman"/>
            </a:endParaRPr>
          </a:p>
        </p:txBody>
      </p:sp>
      <p:sp>
        <p:nvSpPr>
          <p:cNvPr id="38" name="Up Arrow 37"/>
          <p:cNvSpPr/>
          <p:nvPr/>
        </p:nvSpPr>
        <p:spPr>
          <a:xfrm>
            <a:off x="4120494" y="5268124"/>
            <a:ext cx="500232" cy="817084"/>
          </a:xfrm>
          <a:prstGeom prst="upArrow">
            <a:avLst>
              <a:gd name="adj1" fmla="val 22414"/>
              <a:gd name="adj2" fmla="val 4655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" name="Up Arrow 38"/>
          <p:cNvSpPr/>
          <p:nvPr/>
        </p:nvSpPr>
        <p:spPr>
          <a:xfrm flipV="1">
            <a:off x="5975780" y="5285035"/>
            <a:ext cx="500232" cy="817084"/>
          </a:xfrm>
          <a:prstGeom prst="upArrow">
            <a:avLst>
              <a:gd name="adj1" fmla="val 22414"/>
              <a:gd name="adj2" fmla="val 465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3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  <p:bldP spid="33" grpId="0" animBg="1"/>
      <p:bldP spid="40" grpId="0" animBg="1"/>
      <p:bldP spid="35" grpId="0"/>
      <p:bldP spid="36" grpId="0"/>
      <p:bldP spid="37" grpId="0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SHIFTS</a:t>
            </a:r>
            <a:r>
              <a:rPr lang="en-US" dirty="0" smtClean="0"/>
              <a:t> in the Demand Curve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53415" y="2000825"/>
            <a:ext cx="3740150" cy="3161665"/>
            <a:chOff x="0" y="0"/>
            <a:chExt cx="3740150" cy="31616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0025" y="0"/>
              <a:ext cx="0" cy="29438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3200" y="2940685"/>
              <a:ext cx="35369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46189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199580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4495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07886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600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8010" y="275590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56310" y="276161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36040" y="276034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91640" y="276606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86610" y="275209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8410" y="275780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86710" y="274447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55010" y="275018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715" y="219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21"/>
          <p:cNvSpPr txBox="1"/>
          <p:nvPr/>
        </p:nvSpPr>
        <p:spPr>
          <a:xfrm>
            <a:off x="43815" y="339909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/>
                <a:ea typeface="ＭＳ 明朝"/>
                <a:cs typeface="Times New Roman"/>
              </a:rPr>
              <a:t>$1.25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16330" y="3545780"/>
            <a:ext cx="3039110" cy="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19070" y="3533715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27"/>
          <p:cNvSpPr txBox="1"/>
          <p:nvPr/>
        </p:nvSpPr>
        <p:spPr>
          <a:xfrm>
            <a:off x="2577465" y="514534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25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26250" y="2649039"/>
            <a:ext cx="1570990" cy="1570990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54925" y="2208349"/>
            <a:ext cx="1570990" cy="1570990"/>
          </a:xfrm>
          <a:prstGeom prst="line">
            <a:avLst/>
          </a:prstGeom>
          <a:ln w="57150" cmpd="sng">
            <a:solidFill>
              <a:srgbClr val="FF7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89040" y="3146244"/>
            <a:ext cx="1570990" cy="1570990"/>
          </a:xfrm>
          <a:prstGeom prst="line">
            <a:avLst/>
          </a:prstGeom>
          <a:ln w="57150" cmpd="sng">
            <a:solidFill>
              <a:srgbClr val="FF7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861755" y="3523434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1579565" y="3508194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8"/>
          <p:cNvSpPr txBox="1"/>
          <p:nvPr/>
        </p:nvSpPr>
        <p:spPr>
          <a:xfrm>
            <a:off x="3732850" y="5159829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40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sp>
        <p:nvSpPr>
          <p:cNvPr id="31" name="Text Box 29"/>
          <p:cNvSpPr txBox="1"/>
          <p:nvPr/>
        </p:nvSpPr>
        <p:spPr>
          <a:xfrm>
            <a:off x="1410655" y="5155384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10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sp>
        <p:nvSpPr>
          <p:cNvPr id="32" name="Notched Right Arrow 31"/>
          <p:cNvSpPr/>
          <p:nvPr/>
        </p:nvSpPr>
        <p:spPr>
          <a:xfrm>
            <a:off x="2621600" y="2958919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Notched Right Arrow 32"/>
          <p:cNvSpPr/>
          <p:nvPr/>
        </p:nvSpPr>
        <p:spPr>
          <a:xfrm>
            <a:off x="3327720" y="3741874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Notched Right Arrow 33"/>
          <p:cNvSpPr/>
          <p:nvPr/>
        </p:nvSpPr>
        <p:spPr>
          <a:xfrm flipH="1">
            <a:off x="1535750" y="3057979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Notched Right Arrow 34"/>
          <p:cNvSpPr/>
          <p:nvPr/>
        </p:nvSpPr>
        <p:spPr>
          <a:xfrm flipH="1">
            <a:off x="2241870" y="3840934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517710" y="4341314"/>
            <a:ext cx="676275" cy="1078230"/>
            <a:chOff x="0" y="0"/>
            <a:chExt cx="676275" cy="107823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8" r="37157"/>
            <a:stretch/>
          </p:blipFill>
          <p:spPr bwMode="auto">
            <a:xfrm>
              <a:off x="0" y="0"/>
              <a:ext cx="619125" cy="10782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 rot="777392">
              <a:off x="572135" y="546735"/>
              <a:ext cx="104140" cy="28829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98" y="1463403"/>
            <a:ext cx="392702" cy="62665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326972" y="4017465"/>
            <a:ext cx="51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41" name="Text Box 71"/>
          <p:cNvSpPr txBox="1"/>
          <p:nvPr/>
        </p:nvSpPr>
        <p:spPr>
          <a:xfrm>
            <a:off x="5425313" y="2027557"/>
            <a:ext cx="3009461" cy="342570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Calibri"/>
                <a:ea typeface="ＭＳ 明朝"/>
                <a:cs typeface="Times New Roman"/>
              </a:rPr>
              <a:t>What factors would cause a </a:t>
            </a:r>
            <a:r>
              <a:rPr lang="en-US" sz="4000" b="1" u="sng" dirty="0">
                <a:effectLst/>
                <a:latin typeface="Calibri"/>
                <a:ea typeface="ＭＳ 明朝"/>
                <a:cs typeface="Times New Roman"/>
              </a:rPr>
              <a:t>SHIFT</a:t>
            </a:r>
            <a:r>
              <a:rPr lang="en-US" sz="4000" b="1" dirty="0">
                <a:effectLst/>
                <a:latin typeface="Calibri"/>
                <a:ea typeface="ＭＳ 明朝"/>
                <a:cs typeface="Times New Roman"/>
              </a:rPr>
              <a:t> </a:t>
            </a:r>
            <a:r>
              <a:rPr lang="en-US" sz="4000" b="1" dirty="0" smtClean="0">
                <a:effectLst/>
                <a:latin typeface="Calibri"/>
                <a:ea typeface="ＭＳ 明朝"/>
                <a:cs typeface="Times New Roman"/>
              </a:rPr>
              <a:t>in the </a:t>
            </a:r>
            <a:r>
              <a:rPr lang="en-US" sz="4000" b="1" dirty="0">
                <a:effectLst/>
                <a:latin typeface="Calibri"/>
                <a:ea typeface="ＭＳ 明朝"/>
                <a:cs typeface="Times New Roman"/>
              </a:rPr>
              <a:t>demand for coffee?</a:t>
            </a:r>
            <a:endParaRPr lang="en-US" sz="4000" dirty="0"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473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1823267" y="2650133"/>
            <a:ext cx="1570990" cy="1570990"/>
          </a:xfrm>
          <a:prstGeom prst="line">
            <a:avLst/>
          </a:prstGeom>
          <a:ln w="57150" cmpd="sng">
            <a:solidFill>
              <a:srgbClr val="FF7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908486" y="1532437"/>
            <a:ext cx="2153559" cy="5246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SHIFTS</a:t>
            </a:r>
            <a:r>
              <a:rPr lang="en-US" dirty="0" smtClean="0"/>
              <a:t> in the Demand Curve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53415" y="2000825"/>
            <a:ext cx="3740150" cy="3161665"/>
            <a:chOff x="0" y="0"/>
            <a:chExt cx="3740150" cy="31616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0025" y="0"/>
              <a:ext cx="0" cy="29438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3200" y="2940685"/>
              <a:ext cx="35369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46189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199580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4495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07886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600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8010" y="275590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56310" y="276161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36040" y="276034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91640" y="276606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86610" y="275209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8410" y="275780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86710" y="274447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55010" y="275018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715" y="219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21"/>
          <p:cNvSpPr txBox="1"/>
          <p:nvPr/>
        </p:nvSpPr>
        <p:spPr>
          <a:xfrm>
            <a:off x="43815" y="339909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/>
                <a:ea typeface="ＭＳ 明朝"/>
                <a:cs typeface="Times New Roman"/>
              </a:rPr>
              <a:t>$1.25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16330" y="3545780"/>
            <a:ext cx="3039110" cy="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19070" y="3533715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27"/>
          <p:cNvSpPr txBox="1"/>
          <p:nvPr/>
        </p:nvSpPr>
        <p:spPr>
          <a:xfrm>
            <a:off x="2577465" y="514534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25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26250" y="2649039"/>
            <a:ext cx="1570990" cy="1570990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861755" y="3523434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8"/>
          <p:cNvSpPr txBox="1"/>
          <p:nvPr/>
        </p:nvSpPr>
        <p:spPr>
          <a:xfrm>
            <a:off x="3732850" y="5159829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40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sp>
        <p:nvSpPr>
          <p:cNvPr id="32" name="Notched Right Arrow 31"/>
          <p:cNvSpPr/>
          <p:nvPr/>
        </p:nvSpPr>
        <p:spPr>
          <a:xfrm>
            <a:off x="2621600" y="2958919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Notched Right Arrow 32"/>
          <p:cNvSpPr/>
          <p:nvPr/>
        </p:nvSpPr>
        <p:spPr>
          <a:xfrm>
            <a:off x="3327720" y="3741874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517710" y="4341314"/>
            <a:ext cx="676275" cy="1078230"/>
            <a:chOff x="0" y="0"/>
            <a:chExt cx="676275" cy="107823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8" r="37157"/>
            <a:stretch/>
          </p:blipFill>
          <p:spPr bwMode="auto">
            <a:xfrm>
              <a:off x="0" y="0"/>
              <a:ext cx="619125" cy="10782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 rot="777392">
              <a:off x="572135" y="546735"/>
              <a:ext cx="104140" cy="28829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98" y="1463403"/>
            <a:ext cx="392702" cy="62665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354582" y="4058883"/>
            <a:ext cx="51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42" name="Text Box 70"/>
          <p:cNvSpPr txBox="1"/>
          <p:nvPr/>
        </p:nvSpPr>
        <p:spPr>
          <a:xfrm>
            <a:off x="5850429" y="1380573"/>
            <a:ext cx="2266836" cy="77312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Calibri"/>
                <a:ea typeface="ＭＳ 明朝"/>
                <a:cs typeface="Times New Roman"/>
              </a:rPr>
              <a:t>Income</a:t>
            </a:r>
            <a:endParaRPr lang="en-US" sz="4000" dirty="0">
              <a:effectLst/>
              <a:ea typeface="ＭＳ 明朝"/>
              <a:cs typeface="Times New Roman"/>
            </a:endParaRPr>
          </a:p>
        </p:txBody>
      </p:sp>
      <p:pic>
        <p:nvPicPr>
          <p:cNvPr id="43" name="Picture 4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38" y="2388393"/>
            <a:ext cx="1407186" cy="138057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Text Box 84"/>
          <p:cNvSpPr txBox="1"/>
          <p:nvPr/>
        </p:nvSpPr>
        <p:spPr>
          <a:xfrm>
            <a:off x="5590971" y="3905173"/>
            <a:ext cx="2940437" cy="236263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ea typeface="ＭＳ 明朝"/>
                <a:cs typeface="Times New Roman"/>
              </a:rPr>
              <a:t>What would happen if you receive an increase in income?</a:t>
            </a:r>
            <a:endParaRPr lang="en-US" sz="2800" dirty="0">
              <a:effectLst/>
              <a:ea typeface="ＭＳ 明朝"/>
              <a:cs typeface="Times New Roman"/>
            </a:endParaRPr>
          </a:p>
        </p:txBody>
      </p:sp>
      <p:sp>
        <p:nvSpPr>
          <p:cNvPr id="45" name="Text Box 90"/>
          <p:cNvSpPr txBox="1"/>
          <p:nvPr/>
        </p:nvSpPr>
        <p:spPr>
          <a:xfrm rot="20670047">
            <a:off x="3559405" y="1727202"/>
            <a:ext cx="1796883" cy="11443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libri"/>
                <a:ea typeface="ＭＳ 明朝"/>
                <a:cs typeface="Times New Roman"/>
              </a:rPr>
              <a:t>NORMAL</a:t>
            </a:r>
            <a:endParaRPr lang="en-US" sz="3200" dirty="0"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libri"/>
                <a:ea typeface="ＭＳ 明朝"/>
                <a:cs typeface="Times New Roman"/>
              </a:rPr>
              <a:t>GOOD</a:t>
            </a:r>
            <a:endParaRPr lang="en-US" sz="3200" dirty="0">
              <a:effectLst/>
              <a:ea typeface="ＭＳ 明朝"/>
              <a:cs typeface="Times New Roman"/>
            </a:endParaRPr>
          </a:p>
        </p:txBody>
      </p:sp>
      <p:sp>
        <p:nvSpPr>
          <p:cNvPr id="47" name="Text Box 84"/>
          <p:cNvSpPr txBox="1"/>
          <p:nvPr/>
        </p:nvSpPr>
        <p:spPr>
          <a:xfrm>
            <a:off x="166204" y="5770799"/>
            <a:ext cx="5300524" cy="6902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ea typeface="ＭＳ 明朝"/>
                <a:cs typeface="Times New Roman"/>
              </a:rPr>
              <a:t>More coffee is demanded at $1.25</a:t>
            </a:r>
            <a:endParaRPr lang="en-US" sz="2800" dirty="0">
              <a:effectLst/>
              <a:ea typeface="ＭＳ 明朝"/>
              <a:cs typeface="Times New Roman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086787" y="3686663"/>
            <a:ext cx="690790" cy="563150"/>
            <a:chOff x="4086787" y="3686663"/>
            <a:chExt cx="690790" cy="563150"/>
          </a:xfrm>
        </p:grpSpPr>
        <p:sp>
          <p:nvSpPr>
            <p:cNvPr id="48" name="TextBox 47"/>
            <p:cNvSpPr txBox="1"/>
            <p:nvPr/>
          </p:nvSpPr>
          <p:spPr>
            <a:xfrm>
              <a:off x="4086787" y="3686663"/>
              <a:ext cx="510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D</a:t>
              </a:r>
              <a:endParaRPr lang="en-US" sz="24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66797" y="3880481"/>
              <a:ext cx="510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3333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1716E-6 6.15456E-7 L 0.07104 -0.0724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4" y="-36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/>
      <p:bldP spid="32" grpId="0" animBg="1"/>
      <p:bldP spid="33" grpId="0" animBg="1"/>
      <p:bldP spid="42" grpId="0"/>
      <p:bldP spid="44" grpId="0"/>
      <p:bldP spid="45" grpId="0" animBg="1"/>
      <p:bldP spid="45" grpId="1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1823267" y="2650133"/>
            <a:ext cx="1570990" cy="1570990"/>
          </a:xfrm>
          <a:prstGeom prst="line">
            <a:avLst/>
          </a:prstGeom>
          <a:ln w="57150" cmpd="sng">
            <a:solidFill>
              <a:srgbClr val="FF7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908486" y="1532437"/>
            <a:ext cx="2153559" cy="5246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SHIFTS</a:t>
            </a:r>
            <a:r>
              <a:rPr lang="en-US" dirty="0" smtClean="0"/>
              <a:t> in the Demand Curve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53415" y="2000825"/>
            <a:ext cx="3740150" cy="3161665"/>
            <a:chOff x="0" y="0"/>
            <a:chExt cx="3740150" cy="31616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0025" y="0"/>
              <a:ext cx="0" cy="29438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3200" y="2940685"/>
              <a:ext cx="35369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46189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199580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4495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07886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600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8010" y="275590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56310" y="276161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36040" y="276034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91640" y="276606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86610" y="275209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8410" y="275780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86710" y="274447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55010" y="275018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715" y="219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21"/>
          <p:cNvSpPr txBox="1"/>
          <p:nvPr/>
        </p:nvSpPr>
        <p:spPr>
          <a:xfrm>
            <a:off x="43815" y="339909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/>
                <a:ea typeface="ＭＳ 明朝"/>
                <a:cs typeface="Times New Roman"/>
              </a:rPr>
              <a:t>$1.25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16330" y="3545780"/>
            <a:ext cx="3039110" cy="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19070" y="3533715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27"/>
          <p:cNvSpPr txBox="1"/>
          <p:nvPr/>
        </p:nvSpPr>
        <p:spPr>
          <a:xfrm>
            <a:off x="2577465" y="514534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25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26250" y="2649039"/>
            <a:ext cx="1570990" cy="1570990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8"/>
          <p:cNvSpPr txBox="1"/>
          <p:nvPr/>
        </p:nvSpPr>
        <p:spPr>
          <a:xfrm>
            <a:off x="3732850" y="5159829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effectLst/>
                <a:latin typeface="Calibri"/>
                <a:ea typeface="ＭＳ 明朝"/>
                <a:cs typeface="Times New Roman"/>
              </a:rPr>
              <a:t>0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517710" y="4341314"/>
            <a:ext cx="676275" cy="1078230"/>
            <a:chOff x="0" y="0"/>
            <a:chExt cx="676275" cy="107823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8" r="37157"/>
            <a:stretch/>
          </p:blipFill>
          <p:spPr bwMode="auto">
            <a:xfrm>
              <a:off x="0" y="0"/>
              <a:ext cx="619125" cy="10782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 rot="777392">
              <a:off x="572135" y="546735"/>
              <a:ext cx="104140" cy="28829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98" y="1463403"/>
            <a:ext cx="392702" cy="62665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354582" y="4058883"/>
            <a:ext cx="51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42" name="Text Box 70"/>
          <p:cNvSpPr txBox="1"/>
          <p:nvPr/>
        </p:nvSpPr>
        <p:spPr>
          <a:xfrm>
            <a:off x="5850429" y="1380573"/>
            <a:ext cx="2266836" cy="77312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Calibri"/>
                <a:ea typeface="ＭＳ 明朝"/>
                <a:cs typeface="Times New Roman"/>
              </a:rPr>
              <a:t>Income</a:t>
            </a:r>
            <a:endParaRPr lang="en-US" sz="4000" dirty="0">
              <a:effectLst/>
              <a:ea typeface="ＭＳ 明朝"/>
              <a:cs typeface="Times New Roman"/>
            </a:endParaRPr>
          </a:p>
        </p:txBody>
      </p:sp>
      <p:sp>
        <p:nvSpPr>
          <p:cNvPr id="44" name="Text Box 84"/>
          <p:cNvSpPr txBox="1"/>
          <p:nvPr/>
        </p:nvSpPr>
        <p:spPr>
          <a:xfrm>
            <a:off x="5590971" y="3905173"/>
            <a:ext cx="2940437" cy="236263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ea typeface="ＭＳ 明朝"/>
                <a:cs typeface="Times New Roman"/>
              </a:rPr>
              <a:t>What would happen if your income were reduced?</a:t>
            </a:r>
            <a:endParaRPr lang="en-US" sz="2800" dirty="0">
              <a:effectLst/>
              <a:ea typeface="ＭＳ 明朝"/>
              <a:cs typeface="Times New Roman"/>
            </a:endParaRPr>
          </a:p>
        </p:txBody>
      </p:sp>
      <p:sp>
        <p:nvSpPr>
          <p:cNvPr id="45" name="Text Box 90"/>
          <p:cNvSpPr txBox="1"/>
          <p:nvPr/>
        </p:nvSpPr>
        <p:spPr>
          <a:xfrm rot="20670047">
            <a:off x="3559405" y="1727202"/>
            <a:ext cx="1796883" cy="11443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 cmpd="sng">
            <a:solidFill>
              <a:schemeClr val="tx1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effectLst/>
                <a:latin typeface="Calibri"/>
                <a:ea typeface="ＭＳ 明朝"/>
                <a:cs typeface="Times New Roman"/>
              </a:rPr>
              <a:t>INFERIOR</a:t>
            </a:r>
            <a:endParaRPr lang="en-US" sz="3200" dirty="0">
              <a:effectLst/>
              <a:ea typeface="ＭＳ 明朝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libri"/>
                <a:ea typeface="ＭＳ 明朝"/>
                <a:cs typeface="Times New Roman"/>
              </a:rPr>
              <a:t>GOOD</a:t>
            </a:r>
            <a:endParaRPr lang="en-US" sz="3200" dirty="0">
              <a:effectLst/>
              <a:ea typeface="ＭＳ 明朝"/>
              <a:cs typeface="Times New Roman"/>
            </a:endParaRPr>
          </a:p>
        </p:txBody>
      </p:sp>
      <p:sp>
        <p:nvSpPr>
          <p:cNvPr id="47" name="Text Box 84"/>
          <p:cNvSpPr txBox="1"/>
          <p:nvPr/>
        </p:nvSpPr>
        <p:spPr>
          <a:xfrm>
            <a:off x="166204" y="5770799"/>
            <a:ext cx="5038232" cy="6902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effectLst/>
                <a:ea typeface="ＭＳ 明朝"/>
                <a:cs typeface="Times New Roman"/>
              </a:rPr>
              <a:t>Less coffee is demanded at $1.25</a:t>
            </a:r>
            <a:endParaRPr lang="en-US" sz="2800" dirty="0">
              <a:effectLst/>
              <a:ea typeface="ＭＳ 明朝"/>
              <a:cs typeface="Times New Roman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720113" y="4349338"/>
            <a:ext cx="676985" cy="563150"/>
            <a:chOff x="4086787" y="3686663"/>
            <a:chExt cx="676985" cy="563150"/>
          </a:xfrm>
        </p:grpSpPr>
        <p:sp>
          <p:nvSpPr>
            <p:cNvPr id="48" name="TextBox 47"/>
            <p:cNvSpPr txBox="1"/>
            <p:nvPr/>
          </p:nvSpPr>
          <p:spPr>
            <a:xfrm>
              <a:off x="4086787" y="3686663"/>
              <a:ext cx="510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D</a:t>
              </a:r>
              <a:endParaRPr lang="en-US" sz="24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52992" y="3880481"/>
              <a:ext cx="510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</p:grpSp>
      <p:pic>
        <p:nvPicPr>
          <p:cNvPr id="46" name="Picture 45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772" y="2208784"/>
            <a:ext cx="1921636" cy="1781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" name="Straight Connector 50"/>
          <p:cNvCxnSpPr/>
          <p:nvPr/>
        </p:nvCxnSpPr>
        <p:spPr>
          <a:xfrm flipH="1" flipV="1">
            <a:off x="1579565" y="3563418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Box 29"/>
          <p:cNvSpPr txBox="1"/>
          <p:nvPr/>
        </p:nvSpPr>
        <p:spPr>
          <a:xfrm>
            <a:off x="1410655" y="5210608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10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sp>
        <p:nvSpPr>
          <p:cNvPr id="53" name="Notched Right Arrow 52"/>
          <p:cNvSpPr/>
          <p:nvPr/>
        </p:nvSpPr>
        <p:spPr>
          <a:xfrm flipH="1">
            <a:off x="1535750" y="3113203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4" name="Notched Right Arrow 53"/>
          <p:cNvSpPr/>
          <p:nvPr/>
        </p:nvSpPr>
        <p:spPr>
          <a:xfrm flipH="1">
            <a:off x="2241870" y="3896158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366682" y="1214906"/>
            <a:ext cx="5991313" cy="5262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dirty="0" smtClean="0"/>
              <a:t>If you would buy the same amount of a good/service regardless of a change in income you would have a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b="1" dirty="0" smtClean="0"/>
              <a:t>NEUTRAL GOOD</a:t>
            </a:r>
          </a:p>
          <a:p>
            <a:pPr algn="ctr"/>
            <a:endParaRPr lang="en-US" sz="4000" b="1" dirty="0" smtClean="0"/>
          </a:p>
          <a:p>
            <a:pPr algn="ctr"/>
            <a:r>
              <a:rPr lang="en-US" sz="2800" dirty="0" smtClean="0"/>
              <a:t>(perhaps like toilet paper or toothpaste)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32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9706E-6 -4.12309E-6 L -0.06774 0.0703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7" y="35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4" grpId="0"/>
      <p:bldP spid="45" grpId="0" animBg="1"/>
      <p:bldP spid="45" grpId="1" animBg="1"/>
      <p:bldP spid="47" grpId="0" animBg="1"/>
      <p:bldP spid="52" grpId="0"/>
      <p:bldP spid="53" grpId="0" animBg="1"/>
      <p:bldP spid="54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1823267" y="2650133"/>
            <a:ext cx="1570990" cy="1570990"/>
          </a:xfrm>
          <a:prstGeom prst="line">
            <a:avLst/>
          </a:prstGeom>
          <a:ln w="57150" cmpd="sng">
            <a:solidFill>
              <a:srgbClr val="FF7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756630" y="1297736"/>
            <a:ext cx="2609119" cy="13115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SHIFTS</a:t>
            </a:r>
            <a:r>
              <a:rPr lang="en-US" dirty="0" smtClean="0"/>
              <a:t> in the Demand Curve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53415" y="2000825"/>
            <a:ext cx="3740150" cy="3161665"/>
            <a:chOff x="0" y="0"/>
            <a:chExt cx="3740150" cy="31616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0025" y="0"/>
              <a:ext cx="0" cy="29438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3200" y="2940685"/>
              <a:ext cx="35369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46189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199580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4495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07886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600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8010" y="275590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56310" y="276161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36040" y="276034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91640" y="276606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86610" y="275209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8410" y="275780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86710" y="274447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55010" y="275018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715" y="219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21"/>
          <p:cNvSpPr txBox="1"/>
          <p:nvPr/>
        </p:nvSpPr>
        <p:spPr>
          <a:xfrm>
            <a:off x="43815" y="339909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/>
                <a:ea typeface="ＭＳ 明朝"/>
                <a:cs typeface="Times New Roman"/>
              </a:rPr>
              <a:t>$1.25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16330" y="3545780"/>
            <a:ext cx="3039110" cy="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19070" y="3533715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27"/>
          <p:cNvSpPr txBox="1"/>
          <p:nvPr/>
        </p:nvSpPr>
        <p:spPr>
          <a:xfrm>
            <a:off x="2577465" y="514534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25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26250" y="2649039"/>
            <a:ext cx="1570990" cy="1570990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861755" y="3523434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8"/>
          <p:cNvSpPr txBox="1"/>
          <p:nvPr/>
        </p:nvSpPr>
        <p:spPr>
          <a:xfrm>
            <a:off x="3732850" y="5159829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40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sp>
        <p:nvSpPr>
          <p:cNvPr id="32" name="Notched Right Arrow 31"/>
          <p:cNvSpPr/>
          <p:nvPr/>
        </p:nvSpPr>
        <p:spPr>
          <a:xfrm>
            <a:off x="2621600" y="2958919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Notched Right Arrow 32"/>
          <p:cNvSpPr/>
          <p:nvPr/>
        </p:nvSpPr>
        <p:spPr>
          <a:xfrm>
            <a:off x="3327720" y="3741874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517710" y="4341314"/>
            <a:ext cx="676275" cy="1078230"/>
            <a:chOff x="0" y="0"/>
            <a:chExt cx="676275" cy="107823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8" r="37157"/>
            <a:stretch/>
          </p:blipFill>
          <p:spPr bwMode="auto">
            <a:xfrm>
              <a:off x="0" y="0"/>
              <a:ext cx="619125" cy="10782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 rot="777392">
              <a:off x="572135" y="546735"/>
              <a:ext cx="104140" cy="28829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98" y="1463403"/>
            <a:ext cx="392702" cy="62665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354582" y="4058883"/>
            <a:ext cx="51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42" name="Text Box 70"/>
          <p:cNvSpPr txBox="1"/>
          <p:nvPr/>
        </p:nvSpPr>
        <p:spPr>
          <a:xfrm>
            <a:off x="5563361" y="1242512"/>
            <a:ext cx="2995657" cy="133915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effectLst/>
                <a:latin typeface="Calibri"/>
                <a:ea typeface="ＭＳ 明朝"/>
                <a:cs typeface="Times New Roman"/>
              </a:rPr>
              <a:t>Change in Preferences</a:t>
            </a:r>
            <a:endParaRPr lang="en-US" sz="4000" dirty="0">
              <a:effectLst/>
              <a:ea typeface="ＭＳ 明朝"/>
              <a:cs typeface="Times New Roman"/>
            </a:endParaRPr>
          </a:p>
        </p:txBody>
      </p:sp>
      <p:sp>
        <p:nvSpPr>
          <p:cNvPr id="44" name="Text Box 84"/>
          <p:cNvSpPr txBox="1"/>
          <p:nvPr/>
        </p:nvSpPr>
        <p:spPr>
          <a:xfrm>
            <a:off x="5673801" y="4070845"/>
            <a:ext cx="2940437" cy="163092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ea typeface="ＭＳ 明朝"/>
                <a:cs typeface="Times New Roman"/>
              </a:rPr>
              <a:t>What if you began to enjoy coffee more than before?</a:t>
            </a:r>
            <a:endParaRPr lang="en-US" sz="2800" dirty="0">
              <a:effectLst/>
              <a:ea typeface="ＭＳ 明朝"/>
              <a:cs typeface="Times New Roman"/>
            </a:endParaRPr>
          </a:p>
        </p:txBody>
      </p:sp>
      <p:sp>
        <p:nvSpPr>
          <p:cNvPr id="47" name="Text Box 84"/>
          <p:cNvSpPr txBox="1"/>
          <p:nvPr/>
        </p:nvSpPr>
        <p:spPr>
          <a:xfrm>
            <a:off x="166204" y="5770799"/>
            <a:ext cx="5369548" cy="6902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effectLst/>
                <a:ea typeface="ＭＳ 明朝"/>
                <a:cs typeface="Times New Roman"/>
              </a:rPr>
              <a:t>More coffee is demanded at $1.25</a:t>
            </a:r>
            <a:endParaRPr lang="en-US" sz="2800" dirty="0">
              <a:effectLst/>
              <a:ea typeface="ＭＳ 明朝"/>
              <a:cs typeface="Times New Roman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086787" y="3686663"/>
            <a:ext cx="690790" cy="563150"/>
            <a:chOff x="4086787" y="3686663"/>
            <a:chExt cx="690790" cy="563150"/>
          </a:xfrm>
        </p:grpSpPr>
        <p:sp>
          <p:nvSpPr>
            <p:cNvPr id="48" name="TextBox 47"/>
            <p:cNvSpPr txBox="1"/>
            <p:nvPr/>
          </p:nvSpPr>
          <p:spPr>
            <a:xfrm>
              <a:off x="4086787" y="3686663"/>
              <a:ext cx="510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D</a:t>
              </a:r>
              <a:endParaRPr lang="en-US" sz="24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66797" y="3880481"/>
              <a:ext cx="510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</p:grpSp>
      <p:pic>
        <p:nvPicPr>
          <p:cNvPr id="46" name="Picture 4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7" t="13063" b="12499"/>
          <a:stretch/>
        </p:blipFill>
        <p:spPr bwMode="auto">
          <a:xfrm>
            <a:off x="6475229" y="2781661"/>
            <a:ext cx="1462570" cy="12910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7191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1716E-6 6.15456E-7 L 0.07104 -0.0724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4" y="-36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/>
      <p:bldP spid="32" grpId="0" animBg="1"/>
      <p:bldP spid="33" grpId="0" animBg="1"/>
      <p:bldP spid="42" grpId="0"/>
      <p:bldP spid="44" grpId="0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1823267" y="2650133"/>
            <a:ext cx="1570990" cy="1570990"/>
          </a:xfrm>
          <a:prstGeom prst="line">
            <a:avLst/>
          </a:prstGeom>
          <a:ln w="57150" cmpd="sng">
            <a:solidFill>
              <a:srgbClr val="FF73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756630" y="1325351"/>
            <a:ext cx="2622925" cy="128393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SHIFTS</a:t>
            </a:r>
            <a:r>
              <a:rPr lang="en-US" dirty="0" smtClean="0"/>
              <a:t> in the Demand Curve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53415" y="2000825"/>
            <a:ext cx="3740150" cy="3161665"/>
            <a:chOff x="0" y="0"/>
            <a:chExt cx="3740150" cy="31616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0025" y="0"/>
              <a:ext cx="0" cy="29438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03200" y="2940685"/>
              <a:ext cx="35369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46189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199580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4495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07886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600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8010" y="275590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56310" y="276161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36040" y="276034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91640" y="276606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86610" y="275209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18410" y="275780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86710" y="2744470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55010" y="2750185"/>
              <a:ext cx="0" cy="3956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715" y="219075"/>
              <a:ext cx="37338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21"/>
          <p:cNvSpPr txBox="1"/>
          <p:nvPr/>
        </p:nvSpPr>
        <p:spPr>
          <a:xfrm>
            <a:off x="43815" y="339909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/>
                <a:ea typeface="ＭＳ 明朝"/>
                <a:cs typeface="Times New Roman"/>
              </a:rPr>
              <a:t>$1.25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16330" y="3545780"/>
            <a:ext cx="3039110" cy="0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719070" y="3533715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27"/>
          <p:cNvSpPr txBox="1"/>
          <p:nvPr/>
        </p:nvSpPr>
        <p:spPr>
          <a:xfrm>
            <a:off x="2577465" y="5145345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25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26250" y="2649039"/>
            <a:ext cx="1570990" cy="1570990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8"/>
          <p:cNvSpPr txBox="1"/>
          <p:nvPr/>
        </p:nvSpPr>
        <p:spPr>
          <a:xfrm>
            <a:off x="3732850" y="5159829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effectLst/>
                <a:latin typeface="Calibri"/>
                <a:ea typeface="ＭＳ 明朝"/>
                <a:cs typeface="Times New Roman"/>
              </a:rPr>
              <a:t>0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517710" y="4341314"/>
            <a:ext cx="676275" cy="1078230"/>
            <a:chOff x="0" y="0"/>
            <a:chExt cx="676275" cy="107823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8" r="37157"/>
            <a:stretch/>
          </p:blipFill>
          <p:spPr bwMode="auto">
            <a:xfrm>
              <a:off x="0" y="0"/>
              <a:ext cx="619125" cy="10782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 rot="777392">
              <a:off x="572135" y="546735"/>
              <a:ext cx="104140" cy="28829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98" y="1463403"/>
            <a:ext cx="392702" cy="62665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354582" y="4058883"/>
            <a:ext cx="51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42" name="Text Box 70"/>
          <p:cNvSpPr txBox="1"/>
          <p:nvPr/>
        </p:nvSpPr>
        <p:spPr>
          <a:xfrm>
            <a:off x="5726184" y="1242515"/>
            <a:ext cx="2680981" cy="77312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effectLst/>
                <a:latin typeface="Calibri"/>
                <a:ea typeface="ＭＳ 明朝"/>
                <a:cs typeface="Times New Roman"/>
              </a:rPr>
              <a:t>Change in Preferences</a:t>
            </a:r>
            <a:endParaRPr lang="en-US" sz="4000" dirty="0">
              <a:effectLst/>
              <a:ea typeface="ＭＳ 明朝"/>
              <a:cs typeface="Times New Roman"/>
            </a:endParaRPr>
          </a:p>
        </p:txBody>
      </p:sp>
      <p:sp>
        <p:nvSpPr>
          <p:cNvPr id="44" name="Text Box 84"/>
          <p:cNvSpPr txBox="1"/>
          <p:nvPr/>
        </p:nvSpPr>
        <p:spPr>
          <a:xfrm>
            <a:off x="5590971" y="4277928"/>
            <a:ext cx="2940437" cy="160331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ea typeface="ＭＳ 明朝"/>
                <a:cs typeface="Times New Roman"/>
              </a:rPr>
              <a:t>What if you started to get sick of drinking coffee?</a:t>
            </a:r>
            <a:endParaRPr lang="en-US" sz="2800" dirty="0">
              <a:effectLst/>
              <a:ea typeface="ＭＳ 明朝"/>
              <a:cs typeface="Times New Roman"/>
            </a:endParaRPr>
          </a:p>
        </p:txBody>
      </p:sp>
      <p:sp>
        <p:nvSpPr>
          <p:cNvPr id="47" name="Text Box 84"/>
          <p:cNvSpPr txBox="1"/>
          <p:nvPr/>
        </p:nvSpPr>
        <p:spPr>
          <a:xfrm>
            <a:off x="166204" y="5770799"/>
            <a:ext cx="5300524" cy="6902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effectLst/>
                <a:ea typeface="ＭＳ 明朝"/>
                <a:cs typeface="Times New Roman"/>
              </a:rPr>
              <a:t>Less coffee is demanded at $1.25</a:t>
            </a:r>
            <a:endParaRPr lang="en-US" sz="2800" dirty="0">
              <a:effectLst/>
              <a:ea typeface="ＭＳ 明朝"/>
              <a:cs typeface="Times New Roman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720113" y="4349338"/>
            <a:ext cx="676985" cy="563150"/>
            <a:chOff x="4086787" y="3686663"/>
            <a:chExt cx="676985" cy="563150"/>
          </a:xfrm>
        </p:grpSpPr>
        <p:sp>
          <p:nvSpPr>
            <p:cNvPr id="48" name="TextBox 47"/>
            <p:cNvSpPr txBox="1"/>
            <p:nvPr/>
          </p:nvSpPr>
          <p:spPr>
            <a:xfrm>
              <a:off x="4086787" y="3686663"/>
              <a:ext cx="510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D</a:t>
              </a:r>
              <a:endParaRPr lang="en-US" sz="24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52992" y="3880481"/>
              <a:ext cx="510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</p:grpSp>
      <p:cxnSp>
        <p:nvCxnSpPr>
          <p:cNvPr id="51" name="Straight Connector 50"/>
          <p:cNvCxnSpPr/>
          <p:nvPr/>
        </p:nvCxnSpPr>
        <p:spPr>
          <a:xfrm flipH="1" flipV="1">
            <a:off x="1579565" y="3563418"/>
            <a:ext cx="21590" cy="1080135"/>
          </a:xfrm>
          <a:prstGeom prst="line">
            <a:avLst/>
          </a:prstGeom>
          <a:ln w="635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Box 29"/>
          <p:cNvSpPr txBox="1"/>
          <p:nvPr/>
        </p:nvSpPr>
        <p:spPr>
          <a:xfrm>
            <a:off x="1410655" y="5210608"/>
            <a:ext cx="594360" cy="373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10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sp>
        <p:nvSpPr>
          <p:cNvPr id="53" name="Notched Right Arrow 52"/>
          <p:cNvSpPr/>
          <p:nvPr/>
        </p:nvSpPr>
        <p:spPr>
          <a:xfrm flipH="1">
            <a:off x="1535750" y="3113203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4" name="Notched Right Arrow 53"/>
          <p:cNvSpPr/>
          <p:nvPr/>
        </p:nvSpPr>
        <p:spPr>
          <a:xfrm flipH="1">
            <a:off x="2241870" y="3896158"/>
            <a:ext cx="373380" cy="167005"/>
          </a:xfrm>
          <a:prstGeom prst="notchedRightArrow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5" name="Picture 5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" t="25594" r="5240" b="25585"/>
          <a:stretch/>
        </p:blipFill>
        <p:spPr bwMode="auto">
          <a:xfrm>
            <a:off x="5437210" y="2788679"/>
            <a:ext cx="3025175" cy="15463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74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9706E-6 -4.12309E-6 L -0.06774 0.0703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7" y="35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4" grpId="0"/>
      <p:bldP spid="47" grpId="0" animBg="1"/>
      <p:bldP spid="52" grpId="0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415</Words>
  <Application>Microsoft Macintosh PowerPoint</Application>
  <PresentationFormat>On-screen Show (4:3)</PresentationFormat>
  <Paragraphs>144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DEMAND</vt:lpstr>
      <vt:lpstr>The Law of DEMAND</vt:lpstr>
      <vt:lpstr>SUBSTITUTION EFFECT</vt:lpstr>
      <vt:lpstr>INCOME EFFECT</vt:lpstr>
      <vt:lpstr>SHIFTS in the Demand Curve</vt:lpstr>
      <vt:lpstr>SHIFTS in the Demand Curve</vt:lpstr>
      <vt:lpstr>SHIFTS in the Demand Curve</vt:lpstr>
      <vt:lpstr>SHIFTS in the Demand Curve</vt:lpstr>
      <vt:lpstr>SHIFTS in the Demand Curve</vt:lpstr>
      <vt:lpstr>SHIFTS in the Demand Curve</vt:lpstr>
      <vt:lpstr>SHIFTS in the Demand Curve</vt:lpstr>
      <vt:lpstr>SHIFTS in the Demand Curve</vt:lpstr>
      <vt:lpstr>SHIFTS in the Demand Curve</vt:lpstr>
      <vt:lpstr>SHIFTS in the Demand Curve</vt:lpstr>
      <vt:lpstr>SHIFTS in the Demand Curve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Laws of Supply and Demand</dc:title>
  <dc:creator>Ron LeBlanc</dc:creator>
  <cp:lastModifiedBy>Ron LeBlanc</cp:lastModifiedBy>
  <cp:revision>25</cp:revision>
  <dcterms:created xsi:type="dcterms:W3CDTF">2013-02-18T14:30:01Z</dcterms:created>
  <dcterms:modified xsi:type="dcterms:W3CDTF">2013-02-18T17:49:43Z</dcterms:modified>
</cp:coreProperties>
</file>